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2"/>
  </p:notesMasterIdLst>
  <p:sldIdLst>
    <p:sldId id="256" r:id="rId2"/>
    <p:sldId id="491" r:id="rId3"/>
    <p:sldId id="482" r:id="rId4"/>
    <p:sldId id="295" r:id="rId5"/>
    <p:sldId id="492" r:id="rId6"/>
    <p:sldId id="504" r:id="rId7"/>
    <p:sldId id="503" r:id="rId8"/>
    <p:sldId id="388" r:id="rId9"/>
    <p:sldId id="376" r:id="rId10"/>
    <p:sldId id="488" r:id="rId11"/>
    <p:sldId id="489" r:id="rId12"/>
    <p:sldId id="377" r:id="rId13"/>
    <p:sldId id="378" r:id="rId14"/>
    <p:sldId id="490" r:id="rId15"/>
    <p:sldId id="494" r:id="rId16"/>
    <p:sldId id="306" r:id="rId17"/>
    <p:sldId id="394" r:id="rId18"/>
    <p:sldId id="395" r:id="rId19"/>
    <p:sldId id="396" r:id="rId20"/>
    <p:sldId id="397" r:id="rId21"/>
    <p:sldId id="398" r:id="rId22"/>
    <p:sldId id="495" r:id="rId23"/>
    <p:sldId id="399" r:id="rId24"/>
    <p:sldId id="308" r:id="rId25"/>
    <p:sldId id="500" r:id="rId26"/>
    <p:sldId id="461" r:id="rId27"/>
    <p:sldId id="460" r:id="rId28"/>
    <p:sldId id="314" r:id="rId29"/>
    <p:sldId id="496" r:id="rId30"/>
    <p:sldId id="401" r:id="rId31"/>
    <p:sldId id="402" r:id="rId32"/>
    <p:sldId id="403" r:id="rId33"/>
    <p:sldId id="404" r:id="rId34"/>
    <p:sldId id="462" r:id="rId35"/>
    <p:sldId id="405" r:id="rId36"/>
    <p:sldId id="406" r:id="rId37"/>
    <p:sldId id="463" r:id="rId38"/>
    <p:sldId id="410" r:id="rId39"/>
    <p:sldId id="384" r:id="rId40"/>
    <p:sldId id="411" r:id="rId41"/>
    <p:sldId id="505" r:id="rId42"/>
    <p:sldId id="412" r:id="rId43"/>
    <p:sldId id="465" r:id="rId44"/>
    <p:sldId id="414" r:id="rId45"/>
    <p:sldId id="464" r:id="rId46"/>
    <p:sldId id="499" r:id="rId47"/>
    <p:sldId id="466" r:id="rId48"/>
    <p:sldId id="385" r:id="rId49"/>
    <p:sldId id="506" r:id="rId50"/>
    <p:sldId id="468" r:id="rId51"/>
    <p:sldId id="469" r:id="rId52"/>
    <p:sldId id="470" r:id="rId53"/>
    <p:sldId id="431" r:id="rId54"/>
    <p:sldId id="471" r:id="rId55"/>
    <p:sldId id="433" r:id="rId56"/>
    <p:sldId id="528" r:id="rId57"/>
    <p:sldId id="497" r:id="rId58"/>
    <p:sldId id="434" r:id="rId59"/>
    <p:sldId id="437" r:id="rId60"/>
    <p:sldId id="498" r:id="rId61"/>
    <p:sldId id="478" r:id="rId62"/>
    <p:sldId id="438" r:id="rId63"/>
    <p:sldId id="479" r:id="rId64"/>
    <p:sldId id="455" r:id="rId65"/>
    <p:sldId id="457" r:id="rId66"/>
    <p:sldId id="480" r:id="rId67"/>
    <p:sldId id="458" r:id="rId68"/>
    <p:sldId id="481" r:id="rId69"/>
    <p:sldId id="483" r:id="rId70"/>
    <p:sldId id="501" r:id="rId71"/>
    <p:sldId id="485" r:id="rId72"/>
    <p:sldId id="484" r:id="rId73"/>
    <p:sldId id="529" r:id="rId74"/>
    <p:sldId id="446" r:id="rId75"/>
    <p:sldId id="509" r:id="rId76"/>
    <p:sldId id="512" r:id="rId77"/>
    <p:sldId id="513" r:id="rId78"/>
    <p:sldId id="516" r:id="rId79"/>
    <p:sldId id="517" r:id="rId80"/>
    <p:sldId id="518" r:id="rId81"/>
    <p:sldId id="520" r:id="rId82"/>
    <p:sldId id="519" r:id="rId83"/>
    <p:sldId id="521" r:id="rId84"/>
    <p:sldId id="522" r:id="rId85"/>
    <p:sldId id="523" r:id="rId86"/>
    <p:sldId id="524" r:id="rId87"/>
    <p:sldId id="525" r:id="rId88"/>
    <p:sldId id="527" r:id="rId89"/>
    <p:sldId id="526" r:id="rId90"/>
    <p:sldId id="393" r:id="rId9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93"/>
      <p:italic r:id="rId94"/>
    </p:embeddedFont>
    <p:embeddedFont>
      <p:font typeface="Cambria Math" panose="02040503050406030204" pitchFamily="18" charset="0"/>
      <p:regular r:id="rId95"/>
    </p:embeddedFont>
    <p:embeddedFont>
      <p:font typeface="Lato" panose="020F0502020204030203" pitchFamily="34" charset="0"/>
      <p:regular r:id="rId96"/>
      <p:bold r:id="rId97"/>
      <p:italic r:id="rId98"/>
      <p:boldItalic r:id="rId99"/>
    </p:embeddedFont>
    <p:embeddedFont>
      <p:font typeface="Raleway" pitchFamily="2" charset="77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C37830C-7232-5D41-A51B-05E121B7DEA9}">
          <p14:sldIdLst>
            <p14:sldId id="256"/>
            <p14:sldId id="491"/>
            <p14:sldId id="482"/>
            <p14:sldId id="295"/>
            <p14:sldId id="492"/>
            <p14:sldId id="504"/>
            <p14:sldId id="503"/>
            <p14:sldId id="388"/>
            <p14:sldId id="376"/>
            <p14:sldId id="488"/>
            <p14:sldId id="489"/>
            <p14:sldId id="377"/>
            <p14:sldId id="378"/>
            <p14:sldId id="490"/>
            <p14:sldId id="494"/>
            <p14:sldId id="306"/>
            <p14:sldId id="394"/>
            <p14:sldId id="395"/>
            <p14:sldId id="396"/>
            <p14:sldId id="397"/>
            <p14:sldId id="398"/>
            <p14:sldId id="495"/>
            <p14:sldId id="399"/>
            <p14:sldId id="308"/>
            <p14:sldId id="500"/>
            <p14:sldId id="461"/>
            <p14:sldId id="460"/>
            <p14:sldId id="314"/>
            <p14:sldId id="496"/>
            <p14:sldId id="401"/>
            <p14:sldId id="402"/>
            <p14:sldId id="403"/>
            <p14:sldId id="404"/>
            <p14:sldId id="462"/>
            <p14:sldId id="405"/>
            <p14:sldId id="406"/>
            <p14:sldId id="463"/>
            <p14:sldId id="410"/>
            <p14:sldId id="384"/>
            <p14:sldId id="411"/>
            <p14:sldId id="505"/>
            <p14:sldId id="412"/>
            <p14:sldId id="465"/>
            <p14:sldId id="414"/>
            <p14:sldId id="464"/>
            <p14:sldId id="499"/>
            <p14:sldId id="466"/>
            <p14:sldId id="385"/>
            <p14:sldId id="506"/>
            <p14:sldId id="468"/>
            <p14:sldId id="469"/>
            <p14:sldId id="470"/>
            <p14:sldId id="431"/>
            <p14:sldId id="471"/>
            <p14:sldId id="433"/>
            <p14:sldId id="528"/>
            <p14:sldId id="497"/>
            <p14:sldId id="434"/>
            <p14:sldId id="437"/>
            <p14:sldId id="498"/>
            <p14:sldId id="478"/>
            <p14:sldId id="438"/>
            <p14:sldId id="479"/>
            <p14:sldId id="455"/>
            <p14:sldId id="457"/>
            <p14:sldId id="480"/>
            <p14:sldId id="458"/>
            <p14:sldId id="481"/>
            <p14:sldId id="483"/>
            <p14:sldId id="501"/>
            <p14:sldId id="485"/>
            <p14:sldId id="484"/>
            <p14:sldId id="529"/>
            <p14:sldId id="446"/>
            <p14:sldId id="509"/>
            <p14:sldId id="512"/>
            <p14:sldId id="513"/>
            <p14:sldId id="516"/>
            <p14:sldId id="517"/>
            <p14:sldId id="518"/>
            <p14:sldId id="520"/>
            <p14:sldId id="519"/>
            <p14:sldId id="521"/>
            <p14:sldId id="522"/>
            <p14:sldId id="523"/>
            <p14:sldId id="524"/>
            <p14:sldId id="525"/>
            <p14:sldId id="527"/>
            <p14:sldId id="526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/>
    <p:restoredTop sz="96240"/>
  </p:normalViewPr>
  <p:slideViewPr>
    <p:cSldViewPr snapToGrid="0" snapToObjects="1">
      <p:cViewPr varScale="1">
        <p:scale>
          <a:sx n="160" d="100"/>
          <a:sy n="16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40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sicashi/Dropbox%20(Personal)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sicashi/Dropbox%20(Personal)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sicashi/Dropbox%20(Personal)/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Sheet2!$AM$3</c:f>
              <c:strCache>
                <c:ptCount val="1"/>
                <c:pt idx="0">
                  <c:v>Number of edges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Sheet2!$AL$4:$AL$9</c:f>
              <c:numCache>
                <c:formatCode>General</c:formatCode>
                <c:ptCount val="6"/>
                <c:pt idx="0">
                  <c:v>0.15471660400000001</c:v>
                </c:pt>
                <c:pt idx="1">
                  <c:v>0.48103009600000002</c:v>
                </c:pt>
                <c:pt idx="2">
                  <c:v>7.4864334640000001</c:v>
                </c:pt>
                <c:pt idx="3">
                  <c:v>302.87363239199999</c:v>
                </c:pt>
                <c:pt idx="4">
                  <c:v>503.30000000000007</c:v>
                </c:pt>
                <c:pt idx="5">
                  <c:v>917.45600000000002</c:v>
                </c:pt>
              </c:numCache>
            </c:numRef>
          </c:xVal>
          <c:yVal>
            <c:numRef>
              <c:f>Sheet2!$AM$4:$AM$9</c:f>
              <c:numCache>
                <c:formatCode>#,##0</c:formatCode>
                <c:ptCount val="6"/>
                <c:pt idx="0">
                  <c:v>34681189</c:v>
                </c:pt>
                <c:pt idx="1">
                  <c:v>117185083</c:v>
                </c:pt>
                <c:pt idx="2" formatCode="General">
                  <c:v>1806000000</c:v>
                </c:pt>
                <c:pt idx="3" formatCode="General">
                  <c:v>74740000000</c:v>
                </c:pt>
                <c:pt idx="4" formatCode="General">
                  <c:v>124100000000.00002</c:v>
                </c:pt>
                <c:pt idx="5" formatCode="General">
                  <c:v>225800000000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973-A143-B742-9DA1EA4D8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1355856"/>
        <c:axId val="686270976"/>
      </c:scatterChart>
      <c:valAx>
        <c:axId val="53135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>
                        <a:lumMod val="75000"/>
                      </a:schemeClr>
                    </a:solidFill>
                  </a:rPr>
                  <a:t>Memory (in GB)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270976"/>
        <c:crosses val="autoZero"/>
        <c:crossBetween val="midCat"/>
      </c:valAx>
      <c:valAx>
        <c:axId val="68627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>
                        <a:lumMod val="75000"/>
                      </a:schemeClr>
                    </a:solidFill>
                  </a:rPr>
                  <a:t>Number of edges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355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Sheet2!$AG$3</c:f>
              <c:strCache>
                <c:ptCount val="1"/>
                <c:pt idx="0">
                  <c:v>Renting price per hour ($)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Sheet2!$AF$4:$AF$12</c:f>
              <c:numCache>
                <c:formatCode>General</c:formatCode>
                <c:ptCount val="9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120</c:v>
                </c:pt>
                <c:pt idx="4">
                  <c:v>240</c:v>
                </c:pt>
                <c:pt idx="5">
                  <c:v>448</c:v>
                </c:pt>
                <c:pt idx="6">
                  <c:v>896</c:v>
                </c:pt>
                <c:pt idx="7">
                  <c:v>1433.6</c:v>
                </c:pt>
                <c:pt idx="8">
                  <c:v>3844</c:v>
                </c:pt>
              </c:numCache>
            </c:numRef>
          </c:xVal>
          <c:yVal>
            <c:numRef>
              <c:f>Sheet2!$AG$4:$AG$12</c:f>
              <c:numCache>
                <c:formatCode>General</c:formatCode>
                <c:ptCount val="9"/>
                <c:pt idx="0">
                  <c:v>0.20880000000000001</c:v>
                </c:pt>
                <c:pt idx="1">
                  <c:v>0.41760000000000003</c:v>
                </c:pt>
                <c:pt idx="2">
                  <c:v>0.83520000000000005</c:v>
                </c:pt>
                <c:pt idx="3">
                  <c:v>1.5660000000000001</c:v>
                </c:pt>
                <c:pt idx="4">
                  <c:v>3.1320999999999999</c:v>
                </c:pt>
                <c:pt idx="5">
                  <c:v>3.4289000000000001</c:v>
                </c:pt>
                <c:pt idx="6">
                  <c:v>6.8578000000000001</c:v>
                </c:pt>
                <c:pt idx="7">
                  <c:v>10.651999999999999</c:v>
                </c:pt>
                <c:pt idx="8">
                  <c:v>25.172000000000001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7F2-0A40-96B5-C261F0816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341136"/>
        <c:axId val="532990944"/>
      </c:scatterChart>
      <c:valAx>
        <c:axId val="533341136"/>
        <c:scaling>
          <c:orientation val="minMax"/>
          <c:max val="4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>
                        <a:lumMod val="75000"/>
                      </a:schemeClr>
                    </a:solidFill>
                  </a:rPr>
                  <a:t>Memory size (GB)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990944"/>
        <c:crosses val="autoZero"/>
        <c:crossBetween val="midCat"/>
      </c:valAx>
      <c:valAx>
        <c:axId val="53299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>
                        <a:lumMod val="75000"/>
                      </a:schemeClr>
                    </a:solidFill>
                  </a:rPr>
                  <a:t>Renting price per hour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341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Sequential [1]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506.78218299999997</c:v>
                </c:pt>
                <c:pt idx="1">
                  <c:v>11925.357239999999</c:v>
                </c:pt>
                <c:pt idx="2">
                  <c:v>21600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1-2848-9A1F-ED29146882F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Parallel [2]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221.53601800000001</c:v>
                </c:pt>
                <c:pt idx="1">
                  <c:v>11421.79135</c:v>
                </c:pt>
                <c:pt idx="2">
                  <c:v>4519.3817140000001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21-2848-9A1F-ED29146882F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Our parallel (theoretically efficient)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50.877715100000003</c:v>
                </c:pt>
                <c:pt idx="1">
                  <c:v>854.1517159</c:v>
                </c:pt>
                <c:pt idx="2">
                  <c:v>1264.5223410000001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21-2848-9A1F-ED2914688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6525088"/>
        <c:axId val="1526273664"/>
      </c:barChart>
      <c:catAx>
        <c:axId val="152652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664"/>
        <c:crosses val="autoZero"/>
        <c:auto val="1"/>
        <c:lblAlgn val="ctr"/>
        <c:lblOffset val="100"/>
        <c:noMultiLvlLbl val="0"/>
      </c:catAx>
      <c:valAx>
        <c:axId val="15262736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Running 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52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Sequential [1]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506.78218299999997</c:v>
                </c:pt>
                <c:pt idx="1">
                  <c:v>11925.357239999999</c:v>
                </c:pt>
                <c:pt idx="2">
                  <c:v>21600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1-2848-9A1F-ED29146882F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Parallel [2]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221.53601800000001</c:v>
                </c:pt>
                <c:pt idx="1">
                  <c:v>11421.79135</c:v>
                </c:pt>
                <c:pt idx="2">
                  <c:v>4519.3817140000001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21-2848-9A1F-ED29146882F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Our parallel (theoretically efficient)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50.877715100000003</c:v>
                </c:pt>
                <c:pt idx="1">
                  <c:v>854.1517159</c:v>
                </c:pt>
                <c:pt idx="2">
                  <c:v>1264.5223410000001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21-2848-9A1F-ED2914688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6525088"/>
        <c:axId val="1526273664"/>
      </c:barChart>
      <c:catAx>
        <c:axId val="152652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664"/>
        <c:crosses val="autoZero"/>
        <c:auto val="1"/>
        <c:lblAlgn val="ctr"/>
        <c:lblOffset val="100"/>
        <c:noMultiLvlLbl val="0"/>
      </c:catAx>
      <c:valAx>
        <c:axId val="15262736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Running 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52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Sequential [1]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506.78218299999997</c:v>
                </c:pt>
                <c:pt idx="1">
                  <c:v>11925.357239999999</c:v>
                </c:pt>
                <c:pt idx="2">
                  <c:v>21600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1-2848-9A1F-ED29146882F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Parallel [2]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221.53601800000001</c:v>
                </c:pt>
                <c:pt idx="1">
                  <c:v>11421.79135</c:v>
                </c:pt>
                <c:pt idx="2">
                  <c:v>4519.3817140000001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21-2848-9A1F-ED29146882F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Our parallel (theoretically efficient)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50.877715100000003</c:v>
                </c:pt>
                <c:pt idx="1">
                  <c:v>854.1517159</c:v>
                </c:pt>
                <c:pt idx="2">
                  <c:v>1264.5223410000001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21-2848-9A1F-ED2914688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6525088"/>
        <c:axId val="1526273664"/>
      </c:barChart>
      <c:catAx>
        <c:axId val="152652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664"/>
        <c:crosses val="autoZero"/>
        <c:auto val="1"/>
        <c:lblAlgn val="ctr"/>
        <c:lblOffset val="100"/>
        <c:noMultiLvlLbl val="0"/>
      </c:catAx>
      <c:valAx>
        <c:axId val="15262736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Running 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52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Sequential [1]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506.78218299999997</c:v>
                </c:pt>
                <c:pt idx="1">
                  <c:v>11925.357239999999</c:v>
                </c:pt>
                <c:pt idx="2">
                  <c:v>21600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7-5547-A29B-A2DC2C63092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Parallel [2]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221.53601800000001</c:v>
                </c:pt>
                <c:pt idx="1">
                  <c:v>11421.79135</c:v>
                </c:pt>
                <c:pt idx="2">
                  <c:v>4519.3817140000001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7-5547-A29B-A2DC2C63092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Our parallel (theoretically efficient)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50.877715100000003</c:v>
                </c:pt>
                <c:pt idx="1">
                  <c:v>854.1517159</c:v>
                </c:pt>
                <c:pt idx="2">
                  <c:v>1264.5223410000001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7-5547-A29B-A2DC2C630927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Our parallel (theoretically efficient + optimized)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Sheet1!$B$2:$B$4</c:f>
              <c:strCache>
                <c:ptCount val="3"/>
                <c:pt idx="0">
                  <c:v>as-skitter (11M)</c:v>
                </c:pt>
                <c:pt idx="1">
                  <c:v>livejournal (34M)</c:v>
                </c:pt>
                <c:pt idx="2">
                  <c:v>orkut (117M)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24.368065049999998</c:v>
                </c:pt>
                <c:pt idx="1">
                  <c:v>207.8309505</c:v>
                </c:pt>
                <c:pt idx="2">
                  <c:v>780.93581429999995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7-5547-A29B-A2DC2C630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6525088"/>
        <c:axId val="1526273664"/>
      </c:barChart>
      <c:catAx>
        <c:axId val="152652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664"/>
        <c:crosses val="autoZero"/>
        <c:auto val="1"/>
        <c:lblAlgn val="ctr"/>
        <c:lblOffset val="100"/>
        <c:noMultiLvlLbl val="0"/>
      </c:catAx>
      <c:valAx>
        <c:axId val="15262736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Running 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52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Sheet2!$Y$2</c:f>
              <c:strCache>
                <c:ptCount val="1"/>
                <c:pt idx="0">
                  <c:v>sqrt(m)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Sheet2!$X$3:$X$9</c:f>
              <c:strCache>
                <c:ptCount val="7"/>
                <c:pt idx="0">
                  <c:v>dblp</c:v>
                </c:pt>
                <c:pt idx="1">
                  <c:v>youtube</c:v>
                </c:pt>
                <c:pt idx="2">
                  <c:v>livejournal</c:v>
                </c:pt>
                <c:pt idx="3">
                  <c:v>orkut</c:v>
                </c:pt>
                <c:pt idx="4">
                  <c:v>brain</c:v>
                </c:pt>
                <c:pt idx="5">
                  <c:v>twitter</c:v>
                </c:pt>
                <c:pt idx="6">
                  <c:v>friendster</c:v>
                </c:pt>
              </c:strCache>
            </c:strRef>
          </c:cat>
          <c:val>
            <c:numRef>
              <c:f>Sheet2!$Y$3:$Y$9</c:f>
              <c:numCache>
                <c:formatCode>#,##0</c:formatCode>
                <c:ptCount val="7"/>
                <c:pt idx="0">
                  <c:v>1024.6296892048365</c:v>
                </c:pt>
                <c:pt idx="1">
                  <c:v>1729.2897385921192</c:v>
                </c:pt>
                <c:pt idx="2">
                  <c:v>6546.0856242490445</c:v>
                </c:pt>
                <c:pt idx="3">
                  <c:v>10825.2059102818</c:v>
                </c:pt>
                <c:pt idx="4">
                  <c:v>16365.960680632224</c:v>
                </c:pt>
                <c:pt idx="5">
                  <c:v>34677.269875236721</c:v>
                </c:pt>
                <c:pt idx="6">
                  <c:v>42497.848592605253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8-144E-836E-F721FA3D889E}"/>
            </c:ext>
          </c:extLst>
        </c:ser>
        <c:ser>
          <c:idx val="1"/>
          <c:order val="1"/>
          <c:tx>
            <c:strRef>
              <c:f>Sheet2!$Z$2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Sheet2!$X$3:$X$9</c:f>
              <c:strCache>
                <c:ptCount val="7"/>
                <c:pt idx="0">
                  <c:v>dblp</c:v>
                </c:pt>
                <c:pt idx="1">
                  <c:v>youtube</c:v>
                </c:pt>
                <c:pt idx="2">
                  <c:v>livejournal</c:v>
                </c:pt>
                <c:pt idx="3">
                  <c:v>orkut</c:v>
                </c:pt>
                <c:pt idx="4">
                  <c:v>brain</c:v>
                </c:pt>
                <c:pt idx="5">
                  <c:v>twitter</c:v>
                </c:pt>
                <c:pt idx="6">
                  <c:v>friendster</c:v>
                </c:pt>
              </c:strCache>
            </c:strRef>
          </c:cat>
          <c:val>
            <c:numRef>
              <c:f>Sheet2!$Z$3:$Z$9</c:f>
              <c:numCache>
                <c:formatCode>General</c:formatCode>
                <c:ptCount val="7"/>
                <c:pt idx="0">
                  <c:v>101</c:v>
                </c:pt>
                <c:pt idx="1">
                  <c:v>51</c:v>
                </c:pt>
                <c:pt idx="2">
                  <c:v>329</c:v>
                </c:pt>
                <c:pt idx="3">
                  <c:v>253</c:v>
                </c:pt>
                <c:pt idx="4">
                  <c:v>1200</c:v>
                </c:pt>
                <c:pt idx="5">
                  <c:v>2484</c:v>
                </c:pt>
                <c:pt idx="6">
                  <c:v>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B8-144E-836E-F721FA3D8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4520464"/>
        <c:axId val="528766848"/>
      </c:barChart>
      <c:catAx>
        <c:axId val="68452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766848"/>
        <c:crosses val="autoZero"/>
        <c:auto val="1"/>
        <c:lblAlgn val="ctr"/>
        <c:lblOffset val="100"/>
        <c:noMultiLvlLbl val="0"/>
      </c:catAx>
      <c:valAx>
        <c:axId val="5287668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52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9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4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6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3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85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5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0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8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56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49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74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47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7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1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15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59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6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2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91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1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1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5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2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10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58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29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03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92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51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1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9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8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Theoretically, batch-parallel Fibonacci heap from previous work by myself and Julian for </a:t>
            </a:r>
            <a:r>
              <a:rPr lang="en-US" dirty="0" err="1"/>
              <a:t>subgoal</a:t>
            </a:r>
            <a:r>
              <a:rPr lang="en-US" dirty="0"/>
              <a:t> 1</a:t>
            </a:r>
          </a:p>
          <a:p>
            <a:r>
              <a:rPr lang="en-US" dirty="0"/>
              <a:t>For </a:t>
            </a:r>
            <a:r>
              <a:rPr lang="en-US" dirty="0" err="1"/>
              <a:t>subgoal</a:t>
            </a:r>
            <a:r>
              <a:rPr lang="en-US" dirty="0"/>
              <a:t> 2, we prove an important lemma…</a:t>
            </a:r>
          </a:p>
          <a:p>
            <a:r>
              <a:rPr lang="en-US" dirty="0"/>
              <a:t>Say we’ll replace fib heaps with something we’ll talk about next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lemma:</a:t>
            </a:r>
          </a:p>
          <a:p>
            <a:endParaRPr lang="en-US" dirty="0"/>
          </a:p>
          <a:p>
            <a:r>
              <a:rPr lang="en-US" dirty="0"/>
              <a:t>But in practice, for </a:t>
            </a:r>
            <a:r>
              <a:rPr lang="en-US" dirty="0" err="1"/>
              <a:t>subgoal</a:t>
            </a:r>
            <a:r>
              <a:rPr lang="en-US" dirty="0"/>
              <a:t> 1, we use a parallel bucketing structure – the structure requires a mapping from r-cliques to unique keys, and we must also be able to efficiently decode the vertices that make up the r-cliques</a:t>
            </a:r>
          </a:p>
          <a:p>
            <a:r>
              <a:rPr lang="en-US" dirty="0"/>
              <a:t>So, a parallel hash table:</a:t>
            </a:r>
          </a:p>
          <a:p>
            <a:r>
              <a:rPr lang="en-US" dirty="0"/>
              <a:t>Optimization 1: # hash table levels</a:t>
            </a:r>
          </a:p>
          <a:p>
            <a:endParaRPr lang="en-US" dirty="0"/>
          </a:p>
          <a:p>
            <a:r>
              <a:rPr lang="en-US" dirty="0"/>
              <a:t>But we’ve lost some nice properties of using a single level hash table:</a:t>
            </a:r>
          </a:p>
          <a:p>
            <a:r>
              <a:rPr lang="en-US" dirty="0"/>
              <a:t>Optimization 2: contiguous space in hash table</a:t>
            </a:r>
          </a:p>
          <a:p>
            <a:r>
              <a:rPr lang="en-US" dirty="0"/>
              <a:t>Optimization 3: for one level tables, we can easily decode vertices that make up the r-clique corresponding to a key just by going to its location in memory. But what about if we just know the location in mem of the last level hash table? We don’t have a way to go back up. Binary search using prefix sum vs stored pointers here.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subgoal</a:t>
            </a:r>
            <a:r>
              <a:rPr lang="en-US" dirty="0"/>
              <a:t> 2:</a:t>
            </a:r>
          </a:p>
          <a:p>
            <a:r>
              <a:rPr lang="en-US" dirty="0"/>
              <a:t>We do theoretically efficient updating using a modification to our parallel clique counting subroutine</a:t>
            </a:r>
          </a:p>
          <a:p>
            <a:r>
              <a:rPr lang="en-US" dirty="0"/>
              <a:t>But to update the bucketing structure, we need to aggregate r-cliques with updated s-clique counts</a:t>
            </a:r>
          </a:p>
          <a:p>
            <a:r>
              <a:rPr lang="en-US" dirty="0"/>
              <a:t>Optimization 4: simple array, list buffer, hash table</a:t>
            </a:r>
          </a:p>
        </p:txBody>
      </p:sp>
    </p:spTree>
    <p:extLst>
      <p:ext uri="{BB962C8B-B14F-4D97-AF65-F5344CB8AC3E}">
        <p14:creationId xmlns:p14="http://schemas.microsoft.com/office/powerpoint/2010/main" val="2261784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8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8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45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74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77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171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83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90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3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180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27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79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923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70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41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83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209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68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3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13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838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634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4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79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600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42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5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670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2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96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110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02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6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85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877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404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449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315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938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982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875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514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29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163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617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280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21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42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325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262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8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4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12700" y="726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12700" y="108783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tx2">
                    <a:lumMod val="10000"/>
                  </a:schemeClr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10.tiff"/><Relationship Id="rId4" Type="http://schemas.openxmlformats.org/officeDocument/2006/relationships/image" Target="../media/image3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image" Target="../media/image7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chart" Target="../charts/char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tiff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tiff"/><Relationship Id="rId4" Type="http://schemas.openxmlformats.org/officeDocument/2006/relationships/image" Target="../media/image53.tiff"/><Relationship Id="rId9" Type="http://schemas.openxmlformats.org/officeDocument/2006/relationships/image" Target="../media/image5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0.tif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tiff"/><Relationship Id="rId5" Type="http://schemas.openxmlformats.org/officeDocument/2006/relationships/image" Target="../media/image62.jpeg"/><Relationship Id="rId4" Type="http://schemas.openxmlformats.org/officeDocument/2006/relationships/image" Target="../media/image61.tiff"/><Relationship Id="rId9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95750"/>
            <a:ext cx="6736500" cy="2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Bridging Theory and Practice in Parallel Clustering</a:t>
            </a:r>
            <a:endParaRPr dirty="0"/>
          </a:p>
        </p:txBody>
      </p:sp>
      <p:sp>
        <p:nvSpPr>
          <p:cNvPr id="5" name="Google Shape;104;p14">
            <a:extLst>
              <a:ext uri="{FF2B5EF4-FFF2-40B4-BE49-F238E27FC236}">
                <a16:creationId xmlns:a16="http://schemas.microsoft.com/office/drawing/2014/main" id="{04C2D9D0-88CA-D14B-8919-BDDFD964E1FB}"/>
              </a:ext>
            </a:extLst>
          </p:cNvPr>
          <p:cNvSpPr txBox="1">
            <a:spLocks/>
          </p:cNvSpPr>
          <p:nvPr/>
        </p:nvSpPr>
        <p:spPr>
          <a:xfrm>
            <a:off x="3255530" y="3243106"/>
            <a:ext cx="5389706" cy="105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Jessica Shi</a:t>
            </a:r>
          </a:p>
          <a:p>
            <a:pPr marL="0" indent="0">
              <a:buFont typeface="Lato"/>
              <a:buNone/>
            </a:pP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Massachusetts Institute of Technology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58C2C-C960-814C-97C2-34138D2EC65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25" y="2810577"/>
            <a:ext cx="2111542" cy="21115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8516575" cy="857400"/>
          </a:xfrm>
        </p:spPr>
        <p:txBody>
          <a:bodyPr/>
          <a:lstStyle/>
          <a:p>
            <a:r>
              <a:rPr lang="en-US" sz="3000" dirty="0">
                <a:solidFill>
                  <a:schemeClr val="accent3"/>
                </a:solidFill>
              </a:rPr>
              <a:t>Theoretically efficient </a:t>
            </a:r>
            <a:r>
              <a:rPr lang="en-US" sz="3000" dirty="0"/>
              <a:t>algorithms can be fast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F2B34-33FE-BC45-B88F-7DF7937A481C}"/>
              </a:ext>
            </a:extLst>
          </p:cNvPr>
          <p:cNvSpPr txBox="1"/>
          <p:nvPr/>
        </p:nvSpPr>
        <p:spPr>
          <a:xfrm>
            <a:off x="0" y="3884595"/>
            <a:ext cx="123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 et al. (TWEB ‘17)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D6904-BECA-C541-AF99-BF7364551D7F}"/>
              </a:ext>
            </a:extLst>
          </p:cNvPr>
          <p:cNvSpPr txBox="1"/>
          <p:nvPr/>
        </p:nvSpPr>
        <p:spPr>
          <a:xfrm>
            <a:off x="6835643" y="1740851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Timed 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D43EA-4FD8-D446-A045-E4527764732B}"/>
              </a:ext>
            </a:extLst>
          </p:cNvPr>
          <p:cNvSpPr txBox="1"/>
          <p:nvPr/>
        </p:nvSpPr>
        <p:spPr>
          <a:xfrm>
            <a:off x="4770986" y="18344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3.3 </a:t>
            </a:r>
            <a:r>
              <a:rPr lang="en-US" dirty="0" err="1">
                <a:solidFill>
                  <a:schemeClr val="bg2"/>
                </a:solidFill>
              </a:rPr>
              <a:t>hrs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AEE7C-5A7B-C640-88F2-287254468470}"/>
              </a:ext>
            </a:extLst>
          </p:cNvPr>
          <p:cNvSpPr txBox="1"/>
          <p:nvPr/>
        </p:nvSpPr>
        <p:spPr>
          <a:xfrm>
            <a:off x="2704052" y="250177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8.4 min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14E7D5-6CB8-D54B-98A5-16537E2768A4}"/>
              </a:ext>
            </a:extLst>
          </p:cNvPr>
          <p:cNvGrpSpPr/>
          <p:nvPr/>
        </p:nvGrpSpPr>
        <p:grpSpPr>
          <a:xfrm>
            <a:off x="1119889" y="1529153"/>
            <a:ext cx="7873384" cy="3593955"/>
            <a:chOff x="1119889" y="1529153"/>
            <a:chExt cx="7873384" cy="3593955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F94F5032-1477-7146-AB16-F6F44DC9BE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7747687"/>
                </p:ext>
              </p:extLst>
            </p:nvPr>
          </p:nvGraphicFramePr>
          <p:xfrm>
            <a:off x="1119889" y="1529153"/>
            <a:ext cx="7873384" cy="35939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F4CB93-A4C7-314E-B07C-907F6455A9C2}"/>
                </a:ext>
              </a:extLst>
            </p:cNvPr>
            <p:cNvSpPr/>
            <p:nvPr/>
          </p:nvSpPr>
          <p:spPr>
            <a:xfrm>
              <a:off x="3522846" y="4696933"/>
              <a:ext cx="4957728" cy="313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33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8516575" cy="857400"/>
          </a:xfrm>
        </p:spPr>
        <p:txBody>
          <a:bodyPr/>
          <a:lstStyle/>
          <a:p>
            <a:r>
              <a:rPr lang="en-US" sz="3000" dirty="0">
                <a:solidFill>
                  <a:schemeClr val="accent3"/>
                </a:solidFill>
              </a:rPr>
              <a:t>Theoretically efficient </a:t>
            </a:r>
            <a:r>
              <a:rPr lang="en-US" sz="3000" dirty="0"/>
              <a:t>algorithms can be fast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904952"/>
            <a:ext cx="7967875" cy="3552300"/>
          </a:xfrm>
        </p:spPr>
        <p:txBody>
          <a:bodyPr/>
          <a:lstStyle/>
          <a:p>
            <a:r>
              <a:rPr lang="en-US" sz="1900" dirty="0">
                <a:solidFill>
                  <a:schemeClr val="bg2"/>
                </a:solidFill>
              </a:rPr>
              <a:t>Previous parallel nucleus decomposition </a:t>
            </a:r>
            <a:r>
              <a:rPr lang="en-US" sz="1900" baseline="30000" dirty="0">
                <a:solidFill>
                  <a:schemeClr val="bg2"/>
                </a:solidFill>
              </a:rPr>
              <a:t>[2]</a:t>
            </a:r>
            <a:r>
              <a:rPr lang="en-US" sz="1900" dirty="0">
                <a:solidFill>
                  <a:schemeClr val="bg2"/>
                </a:solidFill>
              </a:rPr>
              <a:t>: </a:t>
            </a:r>
            <a:r>
              <a:rPr lang="en-US" sz="1900" dirty="0"/>
              <a:t>Not theoretically efficient</a:t>
            </a:r>
            <a:endParaRPr lang="en-US" sz="19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F2B34-33FE-BC45-B88F-7DF7937A481C}"/>
              </a:ext>
            </a:extLst>
          </p:cNvPr>
          <p:cNvSpPr txBox="1"/>
          <p:nvPr/>
        </p:nvSpPr>
        <p:spPr>
          <a:xfrm>
            <a:off x="-14190" y="3838020"/>
            <a:ext cx="135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 et al. (TWEB ‘17)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 (VLDB ‘18)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85CC8-AA91-B945-AD0F-38B166062E9F}"/>
              </a:ext>
            </a:extLst>
          </p:cNvPr>
          <p:cNvSpPr txBox="1"/>
          <p:nvPr/>
        </p:nvSpPr>
        <p:spPr>
          <a:xfrm>
            <a:off x="3214682" y="274324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3.7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CA96E-1948-1645-BB3F-5045DCEA197E}"/>
              </a:ext>
            </a:extLst>
          </p:cNvPr>
          <p:cNvSpPr txBox="1"/>
          <p:nvPr/>
        </p:nvSpPr>
        <p:spPr>
          <a:xfrm>
            <a:off x="5398598" y="184291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3.2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EF806-A37B-B647-8BCC-AF18034E428F}"/>
              </a:ext>
            </a:extLst>
          </p:cNvPr>
          <p:cNvSpPr txBox="1"/>
          <p:nvPr/>
        </p:nvSpPr>
        <p:spPr>
          <a:xfrm>
            <a:off x="7442833" y="206302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1.3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D6904-BECA-C541-AF99-BF7364551D7F}"/>
              </a:ext>
            </a:extLst>
          </p:cNvPr>
          <p:cNvSpPr txBox="1"/>
          <p:nvPr/>
        </p:nvSpPr>
        <p:spPr>
          <a:xfrm>
            <a:off x="6835643" y="1740851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Timed 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D43EA-4FD8-D446-A045-E4527764732B}"/>
              </a:ext>
            </a:extLst>
          </p:cNvPr>
          <p:cNvSpPr txBox="1"/>
          <p:nvPr/>
        </p:nvSpPr>
        <p:spPr>
          <a:xfrm>
            <a:off x="4770986" y="18344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3.3 </a:t>
            </a:r>
            <a:r>
              <a:rPr lang="en-US" dirty="0" err="1">
                <a:solidFill>
                  <a:schemeClr val="bg2"/>
                </a:solidFill>
              </a:rPr>
              <a:t>hrs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AEE7C-5A7B-C640-88F2-287254468470}"/>
              </a:ext>
            </a:extLst>
          </p:cNvPr>
          <p:cNvSpPr txBox="1"/>
          <p:nvPr/>
        </p:nvSpPr>
        <p:spPr>
          <a:xfrm>
            <a:off x="2704052" y="250177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8.4 min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1E9EDA-CBE2-9543-8525-D01215A60514}"/>
              </a:ext>
            </a:extLst>
          </p:cNvPr>
          <p:cNvGrpSpPr/>
          <p:nvPr/>
        </p:nvGrpSpPr>
        <p:grpSpPr>
          <a:xfrm>
            <a:off x="1119889" y="1529153"/>
            <a:ext cx="7873384" cy="3593955"/>
            <a:chOff x="1119889" y="1529153"/>
            <a:chExt cx="7873384" cy="3593955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F94F5032-1477-7146-AB16-F6F44DC9BE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94848386"/>
                </p:ext>
              </p:extLst>
            </p:nvPr>
          </p:nvGraphicFramePr>
          <p:xfrm>
            <a:off x="1119889" y="1529153"/>
            <a:ext cx="7873384" cy="35939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F7709A-E455-C646-9F0A-BE1B2177EC6B}"/>
                </a:ext>
              </a:extLst>
            </p:cNvPr>
            <p:cNvSpPr/>
            <p:nvPr/>
          </p:nvSpPr>
          <p:spPr>
            <a:xfrm>
              <a:off x="4976261" y="4696933"/>
              <a:ext cx="3504313" cy="313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72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94F5032-1477-7146-AB16-F6F44DC9BE73}"/>
              </a:ext>
            </a:extLst>
          </p:cNvPr>
          <p:cNvGraphicFramePr>
            <a:graphicFrameLocks/>
          </p:cNvGraphicFramePr>
          <p:nvPr/>
        </p:nvGraphicFramePr>
        <p:xfrm>
          <a:off x="1119889" y="1529153"/>
          <a:ext cx="7873384" cy="3593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8516575" cy="857400"/>
          </a:xfrm>
        </p:spPr>
        <p:txBody>
          <a:bodyPr/>
          <a:lstStyle/>
          <a:p>
            <a:r>
              <a:rPr lang="en-US" sz="3000" dirty="0">
                <a:solidFill>
                  <a:schemeClr val="accent3"/>
                </a:solidFill>
              </a:rPr>
              <a:t>Theoretically efficient </a:t>
            </a:r>
            <a:r>
              <a:rPr lang="en-US" sz="3000" dirty="0"/>
              <a:t>algorithms can be fast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904952"/>
            <a:ext cx="7967875" cy="3552300"/>
          </a:xfrm>
        </p:spPr>
        <p:txBody>
          <a:bodyPr/>
          <a:lstStyle/>
          <a:p>
            <a:r>
              <a:rPr lang="en-US" sz="1900" dirty="0">
                <a:solidFill>
                  <a:schemeClr val="bg2"/>
                </a:solidFill>
              </a:rPr>
              <a:t>Previous parallel nucleus decomposition </a:t>
            </a:r>
            <a:r>
              <a:rPr lang="en-US" sz="1900" baseline="30000" dirty="0">
                <a:solidFill>
                  <a:schemeClr val="bg2"/>
                </a:solidFill>
              </a:rPr>
              <a:t>[2]</a:t>
            </a:r>
            <a:r>
              <a:rPr lang="en-US" sz="1900" dirty="0">
                <a:solidFill>
                  <a:schemeClr val="bg2"/>
                </a:solidFill>
              </a:rPr>
              <a:t>: </a:t>
            </a:r>
            <a:r>
              <a:rPr lang="en-US" sz="1900" dirty="0"/>
              <a:t>Not theoretically efficient</a:t>
            </a:r>
            <a:endParaRPr lang="en-US" sz="19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85CC8-AA91-B945-AD0F-38B166062E9F}"/>
              </a:ext>
            </a:extLst>
          </p:cNvPr>
          <p:cNvSpPr txBox="1"/>
          <p:nvPr/>
        </p:nvSpPr>
        <p:spPr>
          <a:xfrm>
            <a:off x="3214682" y="274324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3.7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CA96E-1948-1645-BB3F-5045DCEA197E}"/>
              </a:ext>
            </a:extLst>
          </p:cNvPr>
          <p:cNvSpPr txBox="1"/>
          <p:nvPr/>
        </p:nvSpPr>
        <p:spPr>
          <a:xfrm>
            <a:off x="5398598" y="184291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3.2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EF806-A37B-B647-8BCC-AF18034E428F}"/>
              </a:ext>
            </a:extLst>
          </p:cNvPr>
          <p:cNvSpPr txBox="1"/>
          <p:nvPr/>
        </p:nvSpPr>
        <p:spPr>
          <a:xfrm>
            <a:off x="7442833" y="206302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1.3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C66B5-7304-A64D-BBC4-F6C211ADA35C}"/>
              </a:ext>
            </a:extLst>
          </p:cNvPr>
          <p:cNvSpPr txBox="1"/>
          <p:nvPr/>
        </p:nvSpPr>
        <p:spPr>
          <a:xfrm>
            <a:off x="3709982" y="306541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50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AD400-C14A-0541-984A-F7227121C984}"/>
              </a:ext>
            </a:extLst>
          </p:cNvPr>
          <p:cNvSpPr txBox="1"/>
          <p:nvPr/>
        </p:nvSpPr>
        <p:spPr>
          <a:xfrm>
            <a:off x="5804775" y="24394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14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020B0-ACE2-C148-98CE-68113D435BD2}"/>
              </a:ext>
            </a:extLst>
          </p:cNvPr>
          <p:cNvSpPr txBox="1"/>
          <p:nvPr/>
        </p:nvSpPr>
        <p:spPr>
          <a:xfrm>
            <a:off x="7938133" y="238518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21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D6904-BECA-C541-AF99-BF7364551D7F}"/>
              </a:ext>
            </a:extLst>
          </p:cNvPr>
          <p:cNvSpPr txBox="1"/>
          <p:nvPr/>
        </p:nvSpPr>
        <p:spPr>
          <a:xfrm>
            <a:off x="6835643" y="1740851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Timed 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D43EA-4FD8-D446-A045-E4527764732B}"/>
              </a:ext>
            </a:extLst>
          </p:cNvPr>
          <p:cNvSpPr txBox="1"/>
          <p:nvPr/>
        </p:nvSpPr>
        <p:spPr>
          <a:xfrm>
            <a:off x="4770986" y="18344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3.3 </a:t>
            </a:r>
            <a:r>
              <a:rPr lang="en-US" dirty="0" err="1">
                <a:solidFill>
                  <a:schemeClr val="bg2"/>
                </a:solidFill>
              </a:rPr>
              <a:t>hrs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AEE7C-5A7B-C640-88F2-287254468470}"/>
              </a:ext>
            </a:extLst>
          </p:cNvPr>
          <p:cNvSpPr txBox="1"/>
          <p:nvPr/>
        </p:nvSpPr>
        <p:spPr>
          <a:xfrm>
            <a:off x="2704052" y="250177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8.4 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4097A-AC0F-584F-9D20-6C601063B3F8}"/>
              </a:ext>
            </a:extLst>
          </p:cNvPr>
          <p:cNvSpPr txBox="1"/>
          <p:nvPr/>
        </p:nvSpPr>
        <p:spPr>
          <a:xfrm>
            <a:off x="-14190" y="3838020"/>
            <a:ext cx="135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 et al. (TWEB ‘17)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 (VLDB ‘18)</a:t>
            </a:r>
          </a:p>
        </p:txBody>
      </p:sp>
    </p:spTree>
    <p:extLst>
      <p:ext uri="{BB962C8B-B14F-4D97-AF65-F5344CB8AC3E}">
        <p14:creationId xmlns:p14="http://schemas.microsoft.com/office/powerpoint/2010/main" val="182264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5B0AE8F-325A-514B-9AC2-8C7B8CFFCEC9}"/>
              </a:ext>
            </a:extLst>
          </p:cNvPr>
          <p:cNvGraphicFramePr>
            <a:graphicFrameLocks/>
          </p:cNvGraphicFramePr>
          <p:nvPr/>
        </p:nvGraphicFramePr>
        <p:xfrm>
          <a:off x="774551" y="843201"/>
          <a:ext cx="8369448" cy="416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8516575" cy="8574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Practical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A39B9-75C5-9048-A784-9946AA04990A}"/>
              </a:ext>
            </a:extLst>
          </p:cNvPr>
          <p:cNvSpPr txBox="1"/>
          <p:nvPr/>
        </p:nvSpPr>
        <p:spPr>
          <a:xfrm>
            <a:off x="2808491" y="2305288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0041C-471C-0D4F-8131-C4AC4A03B272}"/>
              </a:ext>
            </a:extLst>
          </p:cNvPr>
          <p:cNvSpPr txBox="1"/>
          <p:nvPr/>
        </p:nvSpPr>
        <p:spPr>
          <a:xfrm>
            <a:off x="5107331" y="1301532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3.2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E3274-70D4-4D41-BCDF-796F2D1E3469}"/>
              </a:ext>
            </a:extLst>
          </p:cNvPr>
          <p:cNvSpPr txBox="1"/>
          <p:nvPr/>
        </p:nvSpPr>
        <p:spPr>
          <a:xfrm>
            <a:off x="7320166" y="149311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1.3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B5DDC-A389-A548-B32C-EAB400471A3D}"/>
              </a:ext>
            </a:extLst>
          </p:cNvPr>
          <p:cNvSpPr txBox="1"/>
          <p:nvPr/>
        </p:nvSpPr>
        <p:spPr>
          <a:xfrm>
            <a:off x="3211477" y="267174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50 sec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CAB34-89AA-634B-8E72-71ABC32DCEDB}"/>
              </a:ext>
            </a:extLst>
          </p:cNvPr>
          <p:cNvSpPr txBox="1"/>
          <p:nvPr/>
        </p:nvSpPr>
        <p:spPr>
          <a:xfrm>
            <a:off x="5501268" y="1980804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14 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E9EB7-77F0-3345-82B6-3BDE402F438A}"/>
              </a:ext>
            </a:extLst>
          </p:cNvPr>
          <p:cNvSpPr txBox="1"/>
          <p:nvPr/>
        </p:nvSpPr>
        <p:spPr>
          <a:xfrm>
            <a:off x="7731888" y="186070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21 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39D3B-2072-3F41-B1B1-A122D3FA2F2C}"/>
              </a:ext>
            </a:extLst>
          </p:cNvPr>
          <p:cNvSpPr txBox="1"/>
          <p:nvPr/>
        </p:nvSpPr>
        <p:spPr>
          <a:xfrm>
            <a:off x="3628093" y="286216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24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CEF83-B289-754B-BBE6-A24D7806D1F1}"/>
              </a:ext>
            </a:extLst>
          </p:cNvPr>
          <p:cNvSpPr txBox="1"/>
          <p:nvPr/>
        </p:nvSpPr>
        <p:spPr>
          <a:xfrm>
            <a:off x="5943199" y="234655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3.3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DF62B-9230-3D4D-A179-4EFDCE9DA936}"/>
              </a:ext>
            </a:extLst>
          </p:cNvPr>
          <p:cNvSpPr txBox="1"/>
          <p:nvPr/>
        </p:nvSpPr>
        <p:spPr>
          <a:xfrm>
            <a:off x="8227188" y="2014594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13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9DF33-0611-B24B-B8BF-8EE07F88D2E4}"/>
              </a:ext>
            </a:extLst>
          </p:cNvPr>
          <p:cNvSpPr txBox="1"/>
          <p:nvPr/>
        </p:nvSpPr>
        <p:spPr>
          <a:xfrm>
            <a:off x="6741288" y="112552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Timed 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3D2C1-3685-D341-8CF2-59DAAFC71907}"/>
              </a:ext>
            </a:extLst>
          </p:cNvPr>
          <p:cNvSpPr txBox="1"/>
          <p:nvPr/>
        </p:nvSpPr>
        <p:spPr>
          <a:xfrm>
            <a:off x="4463974" y="1296768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3.3 </a:t>
            </a:r>
            <a:r>
              <a:rPr lang="en-US" dirty="0" err="1">
                <a:solidFill>
                  <a:schemeClr val="bg2"/>
                </a:solidFill>
              </a:rPr>
              <a:t>hrs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192D1-C671-BA4D-BCE4-D63F4E6BEBE4}"/>
              </a:ext>
            </a:extLst>
          </p:cNvPr>
          <p:cNvSpPr txBox="1"/>
          <p:nvPr/>
        </p:nvSpPr>
        <p:spPr>
          <a:xfrm>
            <a:off x="2313191" y="207081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8.4 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D2B824-37E6-9B47-B994-BAC4AB7BA27C}"/>
              </a:ext>
            </a:extLst>
          </p:cNvPr>
          <p:cNvSpPr txBox="1"/>
          <p:nvPr/>
        </p:nvSpPr>
        <p:spPr>
          <a:xfrm>
            <a:off x="-14190" y="3838020"/>
            <a:ext cx="135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 et al. (TWEB ‘17)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 (VLDB ‘18)</a:t>
            </a:r>
          </a:p>
        </p:txBody>
      </p:sp>
    </p:spTree>
    <p:extLst>
      <p:ext uri="{BB962C8B-B14F-4D97-AF65-F5344CB8AC3E}">
        <p14:creationId xmlns:p14="http://schemas.microsoft.com/office/powerpoint/2010/main" val="353762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pPr algn="ctr"/>
            <a:r>
              <a:rPr lang="en-US" sz="2200" dirty="0">
                <a:solidFill>
                  <a:srgbClr val="00B050"/>
                </a:solidFill>
              </a:rPr>
              <a:t>My research combines theory and practice to construct scalable, real-world systems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6B5DF8-65B0-9B4D-AD5A-55E4618683B5}"/>
              </a:ext>
            </a:extLst>
          </p:cNvPr>
          <p:cNvSpPr/>
          <p:nvPr/>
        </p:nvSpPr>
        <p:spPr>
          <a:xfrm>
            <a:off x="865202" y="2015780"/>
            <a:ext cx="4810362" cy="269941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15531-EE97-3349-9594-5DA75A317B50}"/>
              </a:ext>
            </a:extLst>
          </p:cNvPr>
          <p:cNvSpPr txBox="1"/>
          <p:nvPr/>
        </p:nvSpPr>
        <p:spPr>
          <a:xfrm>
            <a:off x="1216689" y="1606118"/>
            <a:ext cx="1368232" cy="40011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</a:t>
            </a:r>
            <a:endParaRPr lang="en-US" sz="2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47452-39A9-2945-B2A5-9180F3D2020E}"/>
              </a:ext>
            </a:extLst>
          </p:cNvPr>
          <p:cNvSpPr txBox="1"/>
          <p:nvPr/>
        </p:nvSpPr>
        <p:spPr>
          <a:xfrm>
            <a:off x="6736885" y="2057578"/>
            <a:ext cx="1368232" cy="40011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59575-A86E-094A-812D-15B656EF6E00}"/>
              </a:ext>
            </a:extLst>
          </p:cNvPr>
          <p:cNvSpPr txBox="1"/>
          <p:nvPr/>
        </p:nvSpPr>
        <p:spPr>
          <a:xfrm>
            <a:off x="1093999" y="2120514"/>
            <a:ext cx="2176939" cy="58477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Differential privacy </a:t>
            </a:r>
            <a:r>
              <a:rPr lang="en-US" sz="1600" dirty="0">
                <a:solidFill>
                  <a:schemeClr val="accent1"/>
                </a:solidFill>
              </a:rPr>
              <a:t>(FOCS ‘22)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CCFA3-8D38-4B4C-8D06-EAD7C2E8262C}"/>
              </a:ext>
            </a:extLst>
          </p:cNvPr>
          <p:cNvSpPr txBox="1"/>
          <p:nvPr/>
        </p:nvSpPr>
        <p:spPr>
          <a:xfrm>
            <a:off x="5743847" y="2641752"/>
            <a:ext cx="2849027" cy="140038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Graph-based benchmark suite (GBBS) </a:t>
            </a:r>
            <a:r>
              <a:rPr lang="en-US" sz="1600" dirty="0">
                <a:solidFill>
                  <a:srgbClr val="C00000"/>
                </a:solidFill>
              </a:rPr>
              <a:t>(GRADES-NDA ‘20)</a:t>
            </a:r>
          </a:p>
          <a:p>
            <a:endParaRPr lang="en-US" sz="500" dirty="0">
              <a:solidFill>
                <a:srgbClr val="C00000"/>
              </a:solidFill>
            </a:endParaRPr>
          </a:p>
          <a:p>
            <a:r>
              <a:rPr lang="en-US" sz="1600" i="1" dirty="0">
                <a:solidFill>
                  <a:srgbClr val="C00000"/>
                </a:solidFill>
              </a:rPr>
              <a:t>Correlation clustering</a:t>
            </a:r>
            <a:r>
              <a:rPr lang="en-US" sz="1600" dirty="0">
                <a:solidFill>
                  <a:srgbClr val="C00000"/>
                </a:solidFill>
              </a:rPr>
              <a:t> (VLDB ‘21)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6B763-2E8B-9C42-A4EF-EBA7DE8A82BE}"/>
              </a:ext>
            </a:extLst>
          </p:cNvPr>
          <p:cNvSpPr txBox="1"/>
          <p:nvPr/>
        </p:nvSpPr>
        <p:spPr>
          <a:xfrm>
            <a:off x="2557926" y="2709820"/>
            <a:ext cx="3185920" cy="1862048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rgbClr val="7030A0"/>
                </a:solidFill>
              </a:rPr>
              <a:t>Hierarchical agglomerative clustering </a:t>
            </a:r>
            <a:r>
              <a:rPr lang="en-US" sz="1500" dirty="0">
                <a:solidFill>
                  <a:srgbClr val="7030A0"/>
                </a:solidFill>
              </a:rPr>
              <a:t>(</a:t>
            </a:r>
            <a:r>
              <a:rPr lang="en-US" sz="1500" dirty="0" err="1">
                <a:solidFill>
                  <a:srgbClr val="7030A0"/>
                </a:solidFill>
              </a:rPr>
              <a:t>NeurIPS</a:t>
            </a:r>
            <a:r>
              <a:rPr lang="en-US" sz="1500" dirty="0">
                <a:solidFill>
                  <a:srgbClr val="7030A0"/>
                </a:solidFill>
              </a:rPr>
              <a:t> ’22, ICML ‘21)</a:t>
            </a:r>
          </a:p>
          <a:p>
            <a:endParaRPr lang="en-US" sz="500" dirty="0">
              <a:solidFill>
                <a:srgbClr val="7030A0"/>
              </a:solidFill>
            </a:endParaRPr>
          </a:p>
          <a:p>
            <a:r>
              <a:rPr lang="en-US" sz="1500" i="1" dirty="0">
                <a:solidFill>
                  <a:srgbClr val="7030A0"/>
                </a:solidFill>
              </a:rPr>
              <a:t>k-core + nucleus decomposition</a:t>
            </a:r>
            <a:r>
              <a:rPr lang="en-US" sz="1500" dirty="0">
                <a:solidFill>
                  <a:srgbClr val="7030A0"/>
                </a:solidFill>
              </a:rPr>
              <a:t> (</a:t>
            </a:r>
            <a:r>
              <a:rPr lang="en-US" sz="1500" b="1" dirty="0">
                <a:solidFill>
                  <a:srgbClr val="7030A0"/>
                </a:solidFill>
              </a:rPr>
              <a:t>SPAA Best Paper ‘22, </a:t>
            </a:r>
            <a:r>
              <a:rPr lang="en-US" sz="1500" dirty="0">
                <a:solidFill>
                  <a:srgbClr val="7030A0"/>
                </a:solidFill>
              </a:rPr>
              <a:t>VLDB ‘22)</a:t>
            </a:r>
          </a:p>
          <a:p>
            <a:endParaRPr lang="en-US" sz="500" i="1" dirty="0">
              <a:solidFill>
                <a:srgbClr val="7030A0"/>
              </a:solidFill>
            </a:endParaRPr>
          </a:p>
          <a:p>
            <a:r>
              <a:rPr lang="en-US" sz="1500" i="1" dirty="0">
                <a:solidFill>
                  <a:srgbClr val="7030A0"/>
                </a:solidFill>
              </a:rPr>
              <a:t>Subgraph counting + peeling</a:t>
            </a:r>
            <a:r>
              <a:rPr lang="en-US" sz="1500" dirty="0">
                <a:solidFill>
                  <a:srgbClr val="7030A0"/>
                </a:solidFill>
              </a:rPr>
              <a:t> (ACDA ‘21, APOCS [‘23, ‘20], SEA ‘21, JEA ‘22)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36B0AB-25C1-E84F-A9E8-E83F7C10A332}"/>
              </a:ext>
            </a:extLst>
          </p:cNvPr>
          <p:cNvSpPr/>
          <p:nvPr/>
        </p:nvSpPr>
        <p:spPr>
          <a:xfrm>
            <a:off x="2477136" y="2466693"/>
            <a:ext cx="6091306" cy="254677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FFCF6-ADBC-504C-AA53-6380A22880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796" y="3452549"/>
            <a:ext cx="1344057" cy="1027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D546C-EB48-214A-8A39-2A6D42E04D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247" y="3816704"/>
            <a:ext cx="2162226" cy="11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Parallel nucleus decomposition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Arboricity orientations + s-clique counting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‘21, ACDA]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Nucleus decomposition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‘22, VLDB]</a:t>
            </a:r>
          </a:p>
          <a:p>
            <a:pPr marL="533400" lvl="1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Other parallel clustering algorithms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Correlation clustering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DEŁM ‘21, VLDB]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Hierarchical agglomerative clustering (HAC)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106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AD32-6D50-D346-9890-2DBBA5CCB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nucleus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9A52E-A3C6-3D47-8642-4DFBCFD97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u="sng" dirty="0"/>
              <a:t>S</a:t>
            </a:r>
            <a:r>
              <a:rPr lang="en-US" dirty="0"/>
              <a:t>DS ‘21, ACDA], [</a:t>
            </a:r>
            <a:r>
              <a:rPr lang="en-US" u="sng" dirty="0"/>
              <a:t>S</a:t>
            </a:r>
            <a:r>
              <a:rPr lang="en-US" dirty="0"/>
              <a:t>DS ‘22, VLDB]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215E-E0AE-C64C-9945-D116B8688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3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cluster a graph?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7967875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A fundamental idea</a:t>
            </a:r>
            <a:r>
              <a:rPr lang="en-US" sz="2200" dirty="0"/>
              <a:t>:</a:t>
            </a:r>
          </a:p>
          <a:p>
            <a:pPr marL="533400" lvl="1" indent="0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53340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How well-connected are certain nodes or subsets of nodes in a graph?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95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“Well-connected” nodes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7967875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k-core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dirty="0"/>
              <a:t>Repeatedly find + “delete” min degree vertex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91DAEB-04DB-1746-99FB-8A640D59FA74}"/>
              </a:ext>
            </a:extLst>
          </p:cNvPr>
          <p:cNvGrpSpPr/>
          <p:nvPr/>
        </p:nvGrpSpPr>
        <p:grpSpPr>
          <a:xfrm>
            <a:off x="2259672" y="2575098"/>
            <a:ext cx="1306028" cy="912826"/>
            <a:chOff x="966661" y="3408244"/>
            <a:chExt cx="1826214" cy="127640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8F03D0-7B8A-9140-BBEE-B05043CA2765}"/>
                </a:ext>
              </a:extLst>
            </p:cNvPr>
            <p:cNvSpPr/>
            <p:nvPr/>
          </p:nvSpPr>
          <p:spPr>
            <a:xfrm>
              <a:off x="966661" y="3408244"/>
              <a:ext cx="232012" cy="23201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457D7C-7192-B741-9A6E-864EE5C97AA9}"/>
                </a:ext>
              </a:extLst>
            </p:cNvPr>
            <p:cNvSpPr/>
            <p:nvPr/>
          </p:nvSpPr>
          <p:spPr>
            <a:xfrm>
              <a:off x="2543874" y="3408244"/>
              <a:ext cx="232012" cy="2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404C9E4-FBFB-E84A-9DDF-88864D260887}"/>
                </a:ext>
              </a:extLst>
            </p:cNvPr>
            <p:cNvSpPr/>
            <p:nvPr/>
          </p:nvSpPr>
          <p:spPr>
            <a:xfrm>
              <a:off x="966661" y="4432619"/>
              <a:ext cx="232012" cy="23201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894D00-7693-D740-8081-30D68A0AAC4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1198673" y="3524250"/>
              <a:ext cx="1345201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81A152-EFAE-1B48-AE47-EE6A297E47BE}"/>
                </a:ext>
              </a:extLst>
            </p:cNvPr>
            <p:cNvCxnSpPr>
              <a:cxnSpLocks/>
              <a:stCxn id="28" idx="6"/>
              <a:endCxn id="27" idx="2"/>
            </p:cNvCxnSpPr>
            <p:nvPr/>
          </p:nvCxnSpPr>
          <p:spPr>
            <a:xfrm flipV="1">
              <a:off x="1198673" y="3524250"/>
              <a:ext cx="1345201" cy="102437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BB717D-DB2E-C440-A421-11F26DDA9C86}"/>
                </a:ext>
              </a:extLst>
            </p:cNvPr>
            <p:cNvSpPr/>
            <p:nvPr/>
          </p:nvSpPr>
          <p:spPr>
            <a:xfrm>
              <a:off x="2560863" y="4452633"/>
              <a:ext cx="232012" cy="2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17C9799-A3C9-1B4D-B042-50D88D557C3D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1198673" y="3524250"/>
              <a:ext cx="1362190" cy="1044389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B951C4-C35E-9942-B48B-3C3661D81AA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1198673" y="4548625"/>
              <a:ext cx="1362190" cy="20014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B40C79-D8EF-5C45-890E-047CCCCBAFA5}"/>
              </a:ext>
            </a:extLst>
          </p:cNvPr>
          <p:cNvGrpSpPr/>
          <p:nvPr/>
        </p:nvGrpSpPr>
        <p:grpSpPr>
          <a:xfrm>
            <a:off x="5224250" y="2575098"/>
            <a:ext cx="1306028" cy="912826"/>
            <a:chOff x="966661" y="3408244"/>
            <a:chExt cx="1826214" cy="12764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7C7268-2CE6-B144-9E90-0CFA1C70C8C2}"/>
                </a:ext>
              </a:extLst>
            </p:cNvPr>
            <p:cNvSpPr/>
            <p:nvPr/>
          </p:nvSpPr>
          <p:spPr>
            <a:xfrm>
              <a:off x="966661" y="3408244"/>
              <a:ext cx="232012" cy="23201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4EC061-BA0B-8D46-9B1E-7A92930F44BA}"/>
                </a:ext>
              </a:extLst>
            </p:cNvPr>
            <p:cNvSpPr/>
            <p:nvPr/>
          </p:nvSpPr>
          <p:spPr>
            <a:xfrm>
              <a:off x="2543874" y="3408244"/>
              <a:ext cx="232012" cy="2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A04F05-13A9-1546-A3E9-F652B851842B}"/>
                </a:ext>
              </a:extLst>
            </p:cNvPr>
            <p:cNvSpPr/>
            <p:nvPr/>
          </p:nvSpPr>
          <p:spPr>
            <a:xfrm>
              <a:off x="966661" y="4432619"/>
              <a:ext cx="232012" cy="23201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E55D4A-31FC-1C41-9478-268D3BFA34DC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1198673" y="3524250"/>
              <a:ext cx="1345201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4A6F56-8A0B-B142-A9BE-E3A59070CCB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 flipV="1">
              <a:off x="1198673" y="3524250"/>
              <a:ext cx="1345201" cy="102437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FCD952-BB54-6D4F-ABE1-A7D99EF4C5BC}"/>
                </a:ext>
              </a:extLst>
            </p:cNvPr>
            <p:cNvSpPr/>
            <p:nvPr/>
          </p:nvSpPr>
          <p:spPr>
            <a:xfrm>
              <a:off x="2560863" y="4452633"/>
              <a:ext cx="232012" cy="2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495C73-762E-4646-805F-1764E618CE7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1198673" y="3524250"/>
              <a:ext cx="1362190" cy="1044389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E33C16-0B5D-6443-94B6-D1356DE47173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>
              <a:off x="1198673" y="4548625"/>
              <a:ext cx="1362190" cy="20014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9E6BFBA-C69D-9649-A6A1-1B8F6EB52CD9}"/>
              </a:ext>
            </a:extLst>
          </p:cNvPr>
          <p:cNvSpPr/>
          <p:nvPr/>
        </p:nvSpPr>
        <p:spPr>
          <a:xfrm>
            <a:off x="4312013" y="2911528"/>
            <a:ext cx="165925" cy="1659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9157CC-1E46-7844-9C03-0B06EDCD5CA1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>
            <a:off x="3553551" y="2658060"/>
            <a:ext cx="758462" cy="3364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5EF909-632B-FE4C-87B3-A861C42822EE}"/>
              </a:ext>
            </a:extLst>
          </p:cNvPr>
          <p:cNvCxnSpPr>
            <a:cxnSpLocks/>
            <a:stCxn id="8" idx="5"/>
            <a:endCxn id="20" idx="2"/>
          </p:cNvCxnSpPr>
          <p:nvPr/>
        </p:nvCxnSpPr>
        <p:spPr>
          <a:xfrm>
            <a:off x="4453639" y="3053154"/>
            <a:ext cx="770611" cy="33749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DDC8A1-E583-F048-B112-25EC7FD0F2C3}"/>
              </a:ext>
            </a:extLst>
          </p:cNvPr>
          <p:cNvSpPr/>
          <p:nvPr/>
        </p:nvSpPr>
        <p:spPr>
          <a:xfrm>
            <a:off x="1356602" y="1890773"/>
            <a:ext cx="6324981" cy="2324761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401C15-D473-5942-B2A6-A81F2B5CAB92}"/>
              </a:ext>
            </a:extLst>
          </p:cNvPr>
          <p:cNvSpPr/>
          <p:nvPr/>
        </p:nvSpPr>
        <p:spPr>
          <a:xfrm>
            <a:off x="2002679" y="2190482"/>
            <a:ext cx="1848473" cy="1672367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73D094-29CA-F24F-9019-254BA8B61114}"/>
              </a:ext>
            </a:extLst>
          </p:cNvPr>
          <p:cNvSpPr/>
          <p:nvPr/>
        </p:nvSpPr>
        <p:spPr>
          <a:xfrm>
            <a:off x="4913486" y="2188170"/>
            <a:ext cx="1848473" cy="1672367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0F772-66A2-2144-A0CA-6B74A98559D4}"/>
              </a:ext>
            </a:extLst>
          </p:cNvPr>
          <p:cNvCxnSpPr>
            <a:cxnSpLocks/>
            <a:stCxn id="26" idx="6"/>
            <a:endCxn id="28" idx="7"/>
          </p:cNvCxnSpPr>
          <p:nvPr/>
        </p:nvCxnSpPr>
        <p:spPr>
          <a:xfrm flipH="1">
            <a:off x="2401298" y="2658060"/>
            <a:ext cx="24299" cy="6739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3724B-49A2-BF45-BCBA-5EDF89461B74}"/>
              </a:ext>
            </a:extLst>
          </p:cNvPr>
          <p:cNvCxnSpPr>
            <a:cxnSpLocks/>
            <a:stCxn id="31" idx="2"/>
            <a:endCxn id="27" idx="3"/>
          </p:cNvCxnSpPr>
          <p:nvPr/>
        </p:nvCxnSpPr>
        <p:spPr>
          <a:xfrm flipV="1">
            <a:off x="3399776" y="2716724"/>
            <a:ext cx="12149" cy="688237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2F7EF7-3122-1F4C-9400-64E7339A6555}"/>
              </a:ext>
            </a:extLst>
          </p:cNvPr>
          <p:cNvCxnSpPr>
            <a:cxnSpLocks/>
            <a:stCxn id="18" idx="5"/>
            <a:endCxn id="20" idx="7"/>
          </p:cNvCxnSpPr>
          <p:nvPr/>
        </p:nvCxnSpPr>
        <p:spPr>
          <a:xfrm>
            <a:off x="5365876" y="2716724"/>
            <a:ext cx="0" cy="61526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B3F7DB-8852-1742-875C-97FE7A2F9E70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>
            <a:off x="6352204" y="2658060"/>
            <a:ext cx="12150" cy="74690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C40E10-2583-0642-831E-065706E485AA}"/>
              </a:ext>
            </a:extLst>
          </p:cNvPr>
          <p:cNvSpPr txBox="1"/>
          <p:nvPr/>
        </p:nvSpPr>
        <p:spPr>
          <a:xfrm>
            <a:off x="838383" y="2071234"/>
            <a:ext cx="158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2-core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BDE6C2-BCED-824E-A59A-D8D399864898}"/>
              </a:ext>
            </a:extLst>
          </p:cNvPr>
          <p:cNvSpPr txBox="1"/>
          <p:nvPr/>
        </p:nvSpPr>
        <p:spPr>
          <a:xfrm>
            <a:off x="3350238" y="3688887"/>
            <a:ext cx="116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3-core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A71F5-32FB-BB48-BB6C-8FA498D4781D}"/>
              </a:ext>
            </a:extLst>
          </p:cNvPr>
          <p:cNvSpPr txBox="1"/>
          <p:nvPr/>
        </p:nvSpPr>
        <p:spPr>
          <a:xfrm>
            <a:off x="4246804" y="2037478"/>
            <a:ext cx="116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3-core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80B35-1188-BB4C-BF78-791D9C269C76}"/>
              </a:ext>
            </a:extLst>
          </p:cNvPr>
          <p:cNvSpPr txBox="1"/>
          <p:nvPr/>
        </p:nvSpPr>
        <p:spPr>
          <a:xfrm>
            <a:off x="258928" y="4427200"/>
            <a:ext cx="88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Formally</a:t>
            </a:r>
            <a:r>
              <a:rPr lang="en-US" sz="1800" dirty="0"/>
              <a:t>: A </a:t>
            </a:r>
            <a:r>
              <a:rPr lang="en-US" sz="1800" dirty="0">
                <a:solidFill>
                  <a:schemeClr val="accent1"/>
                </a:solidFill>
              </a:rPr>
              <a:t>k-core</a:t>
            </a:r>
            <a:r>
              <a:rPr lang="en-US" sz="1800" dirty="0"/>
              <a:t> is an induced subgraph where every vertex has degree at least k</a:t>
            </a:r>
          </a:p>
        </p:txBody>
      </p:sp>
    </p:spTree>
    <p:extLst>
      <p:ext uri="{BB962C8B-B14F-4D97-AF65-F5344CB8AC3E}">
        <p14:creationId xmlns:p14="http://schemas.microsoft.com/office/powerpoint/2010/main" val="7796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k-core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7967875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k-core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dirty="0"/>
              <a:t>Repeatedly find + “delete” min degree vertex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44CFAF-4FB4-9F40-BF9F-768C206D2237}"/>
              </a:ext>
            </a:extLst>
          </p:cNvPr>
          <p:cNvGrpSpPr/>
          <p:nvPr/>
        </p:nvGrpSpPr>
        <p:grpSpPr>
          <a:xfrm>
            <a:off x="1544320" y="2062415"/>
            <a:ext cx="7081505" cy="2791269"/>
            <a:chOff x="195420" y="2026101"/>
            <a:chExt cx="11021205" cy="434415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7C38790-4C0F-EB44-BAE6-50BF1899916C}"/>
                </a:ext>
              </a:extLst>
            </p:cNvPr>
            <p:cNvSpPr/>
            <p:nvPr/>
          </p:nvSpPr>
          <p:spPr>
            <a:xfrm>
              <a:off x="5032314" y="2464696"/>
              <a:ext cx="232012" cy="23201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96EF16-CABE-6741-A63C-23321D4074AC}"/>
                </a:ext>
              </a:extLst>
            </p:cNvPr>
            <p:cNvCxnSpPr>
              <a:cxnSpLocks/>
              <a:stCxn id="38" idx="4"/>
              <a:endCxn id="46" idx="2"/>
            </p:cNvCxnSpPr>
            <p:nvPr/>
          </p:nvCxnSpPr>
          <p:spPr>
            <a:xfrm>
              <a:off x="5148320" y="2696708"/>
              <a:ext cx="1135385" cy="198742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C59186-4284-EF4E-AC8C-2D24E6492E4B}"/>
                </a:ext>
              </a:extLst>
            </p:cNvPr>
            <p:cNvSpPr/>
            <p:nvPr/>
          </p:nvSpPr>
          <p:spPr>
            <a:xfrm>
              <a:off x="5849164" y="4027089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E24827-D3FA-424C-BFD1-20841429B805}"/>
                </a:ext>
              </a:extLst>
            </p:cNvPr>
            <p:cNvGrpSpPr/>
            <p:nvPr/>
          </p:nvGrpSpPr>
          <p:grpSpPr>
            <a:xfrm>
              <a:off x="6283705" y="4568129"/>
              <a:ext cx="1826214" cy="1276401"/>
              <a:chOff x="6980419" y="3206056"/>
              <a:chExt cx="1826214" cy="127640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96DECC0-FC48-3640-9566-6865B821E67E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9EC65D9-D155-3E42-B655-1755AE708499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6086517-AE64-4440-BECC-8055A41A2A2E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2AC3283-0852-864D-8716-1B40D66F55D8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6BEDBC4-80CB-7547-A28C-3D27EB362EF8}"/>
                    </a:ext>
                  </a:extLst>
                </p:cNvPr>
                <p:cNvCxnSpPr>
                  <a:cxnSpLocks/>
                  <a:stCxn id="46" idx="6"/>
                  <a:endCxn id="47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310D355-543E-D04D-B569-99F316EF7EA2}"/>
                    </a:ext>
                  </a:extLst>
                </p:cNvPr>
                <p:cNvCxnSpPr>
                  <a:cxnSpLocks/>
                  <a:stCxn id="48" idx="6"/>
                  <a:endCxn id="47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CC0AD54-4529-FD48-BD0B-9613D02945AA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6D9D9F1-20C5-7A4F-9FCB-E00E51F4F705}"/>
                    </a:ext>
                  </a:extLst>
                </p:cNvPr>
                <p:cNvCxnSpPr>
                  <a:cxnSpLocks/>
                  <a:stCxn id="46" idx="6"/>
                  <a:endCxn id="51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C296A83-D31E-8848-8BF6-91350FB3BDC2}"/>
                    </a:ext>
                  </a:extLst>
                </p:cNvPr>
                <p:cNvCxnSpPr>
                  <a:cxnSpLocks/>
                  <a:stCxn id="48" idx="6"/>
                  <a:endCxn id="51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D5A3540-5D52-F84E-9961-D098C1686EBF}"/>
                  </a:ext>
                </a:extLst>
              </p:cNvPr>
              <p:cNvCxnSpPr>
                <a:cxnSpLocks/>
                <a:stCxn id="46" idx="5"/>
                <a:endCxn id="48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D54A98A-444E-2D4C-BE59-E355CAD4807F}"/>
                  </a:ext>
                </a:extLst>
              </p:cNvPr>
              <p:cNvCxnSpPr>
                <a:cxnSpLocks/>
                <a:stCxn id="47" idx="2"/>
                <a:endCxn id="51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C88A33-2121-4E41-AB0A-83D2C7BE2BC9}"/>
                </a:ext>
              </a:extLst>
            </p:cNvPr>
            <p:cNvSpPr/>
            <p:nvPr/>
          </p:nvSpPr>
          <p:spPr>
            <a:xfrm>
              <a:off x="195420" y="4027090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1CCE49-BA26-A84F-AAC0-0B7E8C795158}"/>
                </a:ext>
              </a:extLst>
            </p:cNvPr>
            <p:cNvGrpSpPr/>
            <p:nvPr/>
          </p:nvGrpSpPr>
          <p:grpSpPr>
            <a:xfrm>
              <a:off x="629961" y="4568130"/>
              <a:ext cx="1826214" cy="1276401"/>
              <a:chOff x="6980419" y="3206056"/>
              <a:chExt cx="1826214" cy="12764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59805F2-32BD-E743-84FC-4A9FB8C55DA9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242B410-50B3-7E4D-B623-CCC19D2081CA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59B76CD-10B1-B44F-936E-ACEFF1A3829F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C619B53-D7CE-A149-876F-635C087EBC00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AEA918B-5052-EE46-B049-AA89198146FF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A5B4A7E-B68C-8143-9070-D74C8057B75A}"/>
                    </a:ext>
                  </a:extLst>
                </p:cNvPr>
                <p:cNvCxnSpPr>
                  <a:cxnSpLocks/>
                  <a:stCxn id="61" idx="6"/>
                  <a:endCxn id="60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BC32C1-89C9-514A-B7DD-83678A791687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D301D9F-4418-4946-B9C4-7E08E2AF14BA}"/>
                    </a:ext>
                  </a:extLst>
                </p:cNvPr>
                <p:cNvCxnSpPr>
                  <a:cxnSpLocks/>
                  <a:stCxn id="59" idx="6"/>
                  <a:endCxn id="64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2CDD777-DEFE-1444-8A2F-D4FAE44582DF}"/>
                    </a:ext>
                  </a:extLst>
                </p:cNvPr>
                <p:cNvCxnSpPr>
                  <a:cxnSpLocks/>
                  <a:stCxn id="61" idx="6"/>
                  <a:endCxn id="64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E98DF80-4ECC-3142-9E25-BF076A45631C}"/>
                  </a:ext>
                </a:extLst>
              </p:cNvPr>
              <p:cNvCxnSpPr>
                <a:cxnSpLocks/>
                <a:stCxn id="59" idx="5"/>
                <a:endCxn id="61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755BC0E-202E-554F-8FE4-E284CB551FD3}"/>
                  </a:ext>
                </a:extLst>
              </p:cNvPr>
              <p:cNvCxnSpPr>
                <a:cxnSpLocks/>
                <a:stCxn id="60" idx="2"/>
                <a:endCxn id="64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87A477-66C9-DE4E-A1CC-84193717DE12}"/>
                </a:ext>
              </a:extLst>
            </p:cNvPr>
            <p:cNvSpPr/>
            <p:nvPr/>
          </p:nvSpPr>
          <p:spPr>
            <a:xfrm>
              <a:off x="3008568" y="4024384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100A24E-B7B7-654C-89A8-771B89874AAE}"/>
                </a:ext>
              </a:extLst>
            </p:cNvPr>
            <p:cNvGrpSpPr/>
            <p:nvPr/>
          </p:nvGrpSpPr>
          <p:grpSpPr>
            <a:xfrm>
              <a:off x="3443109" y="4565424"/>
              <a:ext cx="1826214" cy="1276401"/>
              <a:chOff x="6980419" y="3206056"/>
              <a:chExt cx="1826214" cy="127640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A0ED9B6-070A-7940-9B9E-B5B0B6357103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327878E-0FD4-CA4A-9964-20073B1902BF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4D8B68-FA15-0340-823A-B4E51896FC98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B003E49-0E02-CB44-B01D-C13A6B672F66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90820D7-B393-EC45-B2A9-0F69B382267E}"/>
                    </a:ext>
                  </a:extLst>
                </p:cNvPr>
                <p:cNvCxnSpPr>
                  <a:cxnSpLocks/>
                  <a:stCxn id="85" idx="6"/>
                  <a:endCxn id="86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B44B4DD3-604B-264C-A5D0-1D61A8B32C78}"/>
                    </a:ext>
                  </a:extLst>
                </p:cNvPr>
                <p:cNvCxnSpPr>
                  <a:cxnSpLocks/>
                  <a:stCxn id="87" idx="6"/>
                  <a:endCxn id="86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D9FD64F-1047-5842-AB6A-B654D3E6A5E5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332CED2-7719-1045-A816-15FD69FCCF24}"/>
                    </a:ext>
                  </a:extLst>
                </p:cNvPr>
                <p:cNvCxnSpPr>
                  <a:cxnSpLocks/>
                  <a:stCxn id="85" idx="6"/>
                  <a:endCxn id="90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7001F4-3A08-9040-BAA3-21CA5701D094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1AE1965-87EA-9D41-9859-667932F119C4}"/>
                  </a:ext>
                </a:extLst>
              </p:cNvPr>
              <p:cNvCxnSpPr>
                <a:cxnSpLocks/>
                <a:stCxn id="85" idx="5"/>
                <a:endCxn id="87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0266BC3-C2F6-F144-A0A4-8A532B73D5C5}"/>
                  </a:ext>
                </a:extLst>
              </p:cNvPr>
              <p:cNvCxnSpPr>
                <a:cxnSpLocks/>
                <a:stCxn id="86" idx="2"/>
                <a:endCxn id="90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B079D4C-31D3-1244-82C4-997FD91095F5}"/>
                </a:ext>
              </a:extLst>
            </p:cNvPr>
            <p:cNvSpPr/>
            <p:nvPr/>
          </p:nvSpPr>
          <p:spPr>
            <a:xfrm>
              <a:off x="8631912" y="4031790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77D7707-5F27-8945-8C6F-FF0CCC699E3F}"/>
                </a:ext>
              </a:extLst>
            </p:cNvPr>
            <p:cNvGrpSpPr/>
            <p:nvPr/>
          </p:nvGrpSpPr>
          <p:grpSpPr>
            <a:xfrm>
              <a:off x="9066453" y="4572830"/>
              <a:ext cx="1826214" cy="1276401"/>
              <a:chOff x="6980419" y="3206056"/>
              <a:chExt cx="1826214" cy="127640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B84A18F-FBC9-F945-92E8-A3138F57FB2D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B00A57F-F78B-5F48-A81C-972ACB9CE6AB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C987F6E-9B99-DF4E-BD27-7E84F0FBB76D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7D1479A8-DB26-C340-BF57-6B322380BC8D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B850BF0-4603-2F46-BED5-044E9042FD35}"/>
                    </a:ext>
                  </a:extLst>
                </p:cNvPr>
                <p:cNvCxnSpPr>
                  <a:cxnSpLocks/>
                  <a:stCxn id="98" idx="6"/>
                  <a:endCxn id="99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BFF5F44-EC34-5A4F-B4BD-D344DD10B559}"/>
                    </a:ext>
                  </a:extLst>
                </p:cNvPr>
                <p:cNvCxnSpPr>
                  <a:cxnSpLocks/>
                  <a:stCxn id="100" idx="6"/>
                  <a:endCxn id="99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1B00DC1-B2D6-6D44-B366-07A6EBFFF0C1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6CF0225-D100-D546-93D4-CAD655DE92B9}"/>
                    </a:ext>
                  </a:extLst>
                </p:cNvPr>
                <p:cNvCxnSpPr>
                  <a:cxnSpLocks/>
                  <a:stCxn id="98" idx="6"/>
                  <a:endCxn id="103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738D49D-F610-BF46-A49B-9B8F05866300}"/>
                    </a:ext>
                  </a:extLst>
                </p:cNvPr>
                <p:cNvCxnSpPr>
                  <a:cxnSpLocks/>
                  <a:stCxn id="100" idx="6"/>
                  <a:endCxn id="103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0422E62-E0FD-244C-9CE7-BB67AB3DF2EB}"/>
                  </a:ext>
                </a:extLst>
              </p:cNvPr>
              <p:cNvCxnSpPr>
                <a:cxnSpLocks/>
                <a:stCxn id="98" idx="5"/>
                <a:endCxn id="100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F3AA825-BE52-1C43-9726-F9A1042E5A8E}"/>
                  </a:ext>
                </a:extLst>
              </p:cNvPr>
              <p:cNvCxnSpPr>
                <a:cxnSpLocks/>
                <a:stCxn id="99" idx="2"/>
                <a:endCxn id="103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CC68B68-1C21-C04E-8272-30BA68412B9C}"/>
                </a:ext>
              </a:extLst>
            </p:cNvPr>
            <p:cNvCxnSpPr>
              <a:cxnSpLocks/>
              <a:stCxn id="38" idx="4"/>
              <a:endCxn id="60" idx="7"/>
            </p:cNvCxnSpPr>
            <p:nvPr/>
          </p:nvCxnSpPr>
          <p:spPr>
            <a:xfrm flipH="1">
              <a:off x="2405209" y="2696708"/>
              <a:ext cx="2743111" cy="1905399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D2EBE9-BA13-A943-B055-2B2853060A6E}"/>
                </a:ext>
              </a:extLst>
            </p:cNvPr>
            <p:cNvCxnSpPr>
              <a:cxnSpLocks/>
              <a:stCxn id="38" idx="4"/>
              <a:endCxn id="86" idx="0"/>
            </p:cNvCxnSpPr>
            <p:nvPr/>
          </p:nvCxnSpPr>
          <p:spPr>
            <a:xfrm flipH="1">
              <a:off x="5136328" y="2696708"/>
              <a:ext cx="11992" cy="1868716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879978B-2CDF-A248-B5D4-F58C75843936}"/>
                </a:ext>
              </a:extLst>
            </p:cNvPr>
            <p:cNvCxnSpPr>
              <a:cxnSpLocks/>
              <a:stCxn id="38" idx="4"/>
              <a:endCxn id="98" idx="1"/>
            </p:cNvCxnSpPr>
            <p:nvPr/>
          </p:nvCxnSpPr>
          <p:spPr>
            <a:xfrm>
              <a:off x="5148320" y="2696708"/>
              <a:ext cx="3952110" cy="1910099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6F10CE9-9ABF-6345-8EBB-BAF84D82E2DC}"/>
                </a:ext>
              </a:extLst>
            </p:cNvPr>
            <p:cNvSpPr txBox="1"/>
            <p:nvPr/>
          </p:nvSpPr>
          <p:spPr>
            <a:xfrm>
              <a:off x="2950147" y="2026101"/>
              <a:ext cx="2198176" cy="67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</a:rPr>
                <a:t>Celebrity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6AA5CB0-E6E1-3042-89E1-C0ECAD3B2C68}"/>
              </a:ext>
            </a:extLst>
          </p:cNvPr>
          <p:cNvSpPr txBox="1"/>
          <p:nvPr/>
        </p:nvSpPr>
        <p:spPr>
          <a:xfrm>
            <a:off x="401483" y="2441419"/>
            <a:ext cx="2499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Entire graph is in a 3-core</a:t>
            </a:r>
          </a:p>
        </p:txBody>
      </p:sp>
    </p:spTree>
    <p:extLst>
      <p:ext uri="{BB962C8B-B14F-4D97-AF65-F5344CB8AC3E}">
        <p14:creationId xmlns:p14="http://schemas.microsoft.com/office/powerpoint/2010/main" val="380434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Large-scale graph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7956A0F-1C7D-484E-8004-0D0897F2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42" y="1354693"/>
            <a:ext cx="3658672" cy="27440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8CD547-E07C-5346-A5FE-2A50B7E16A52}"/>
              </a:ext>
            </a:extLst>
          </p:cNvPr>
          <p:cNvSpPr txBox="1"/>
          <p:nvPr/>
        </p:nvSpPr>
        <p:spPr>
          <a:xfrm>
            <a:off x="512700" y="4120685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Biological networks</a:t>
            </a:r>
            <a:endParaRPr lang="en-US" sz="2000" i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B2E3CA8-E8C9-F745-A54A-33986BC0B2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34" y="3122119"/>
            <a:ext cx="1403061" cy="139867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11069E-619B-AB49-ABB5-5741D21FA1B3}"/>
              </a:ext>
            </a:extLst>
          </p:cNvPr>
          <p:cNvSpPr txBox="1"/>
          <p:nvPr/>
        </p:nvSpPr>
        <p:spPr>
          <a:xfrm>
            <a:off x="5755905" y="4558160"/>
            <a:ext cx="3205211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Social media network</a:t>
            </a:r>
            <a:endParaRPr lang="en-US" sz="2000" i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C28F7D-625D-3547-90C2-4F7ADB09BA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1640" y="1030524"/>
            <a:ext cx="2471179" cy="20894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EF5B115-2BA0-6E4E-BFCF-F36B80BBE0D1}"/>
              </a:ext>
            </a:extLst>
          </p:cNvPr>
          <p:cNvSpPr txBox="1"/>
          <p:nvPr/>
        </p:nvSpPr>
        <p:spPr>
          <a:xfrm>
            <a:off x="3488659" y="3011488"/>
            <a:ext cx="2817141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Financial transactions</a:t>
            </a:r>
            <a:endParaRPr lang="en-US" sz="2000" i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E96C0E9-ED89-3942-BFAE-FADE3D9F6B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527" y="30199"/>
            <a:ext cx="2494748" cy="24947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AA7B19A-32F2-2C4C-BAB9-BE9811184B88}"/>
              </a:ext>
            </a:extLst>
          </p:cNvPr>
          <p:cNvSpPr txBox="1"/>
          <p:nvPr/>
        </p:nvSpPr>
        <p:spPr>
          <a:xfrm>
            <a:off x="6910762" y="2492397"/>
            <a:ext cx="1655546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Web graph</a:t>
            </a:r>
            <a:endParaRPr lang="en-US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A913F-069E-E347-AD31-252990FFE6AD}"/>
              </a:ext>
            </a:extLst>
          </p:cNvPr>
          <p:cNvSpPr txBox="1"/>
          <p:nvPr/>
        </p:nvSpPr>
        <p:spPr>
          <a:xfrm>
            <a:off x="574385" y="1859118"/>
            <a:ext cx="2510618" cy="163121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Disease expression, protein interactions, metabolic pathways, neuron interactions, etc.</a:t>
            </a:r>
            <a:endParaRPr lang="en-US" sz="2000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52052-62C8-854C-A46E-340FBA0B7F13}"/>
              </a:ext>
            </a:extLst>
          </p:cNvPr>
          <p:cNvSpPr txBox="1"/>
          <p:nvPr/>
        </p:nvSpPr>
        <p:spPr>
          <a:xfrm>
            <a:off x="3755581" y="1328109"/>
            <a:ext cx="2283296" cy="163121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Fraud detection, credit risk modeling, money laundering detection, etc.</a:t>
            </a:r>
            <a:endParaRPr lang="en-US" sz="2000" i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CE38F-2F70-6541-87AD-53A97C1795E2}"/>
              </a:ext>
            </a:extLst>
          </p:cNvPr>
          <p:cNvSpPr txBox="1"/>
          <p:nvPr/>
        </p:nvSpPr>
        <p:spPr>
          <a:xfrm>
            <a:off x="6596887" y="901796"/>
            <a:ext cx="2283296" cy="132343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Search applications, link analysis, impact factor,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30A9C-3F3B-6A42-A957-B42EDC228F94}"/>
              </a:ext>
            </a:extLst>
          </p:cNvPr>
          <p:cNvSpPr txBox="1"/>
          <p:nvPr/>
        </p:nvSpPr>
        <p:spPr>
          <a:xfrm>
            <a:off x="6113766" y="3490334"/>
            <a:ext cx="2489487" cy="1015663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Community detection, marketing opportunities, etc.</a:t>
            </a:r>
          </a:p>
        </p:txBody>
      </p:sp>
    </p:spTree>
    <p:extLst>
      <p:ext uri="{BB962C8B-B14F-4D97-AF65-F5344CB8AC3E}">
        <p14:creationId xmlns:p14="http://schemas.microsoft.com/office/powerpoint/2010/main" val="34686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6" grpId="0"/>
      <p:bldP spid="48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s-clique peeling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s-clique degree</a:t>
            </a:r>
            <a:r>
              <a:rPr lang="en-US" sz="2000" dirty="0"/>
              <a:t>: Number of s-cliques each vertex participates in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s-clique peeling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/>
              <a:t>Repeatedly find + “delete” min s-clique degree vertex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44CFAF-4FB4-9F40-BF9F-768C206D2237}"/>
              </a:ext>
            </a:extLst>
          </p:cNvPr>
          <p:cNvGrpSpPr/>
          <p:nvPr/>
        </p:nvGrpSpPr>
        <p:grpSpPr>
          <a:xfrm>
            <a:off x="1544320" y="2419309"/>
            <a:ext cx="7081505" cy="2434375"/>
            <a:chOff x="195420" y="2581548"/>
            <a:chExt cx="11021205" cy="378870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7C38790-4C0F-EB44-BAE6-50BF1899916C}"/>
                </a:ext>
              </a:extLst>
            </p:cNvPr>
            <p:cNvSpPr/>
            <p:nvPr/>
          </p:nvSpPr>
          <p:spPr>
            <a:xfrm>
              <a:off x="5032315" y="2844193"/>
              <a:ext cx="232012" cy="23201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96EF16-CABE-6741-A63C-23321D4074AC}"/>
                </a:ext>
              </a:extLst>
            </p:cNvPr>
            <p:cNvCxnSpPr>
              <a:cxnSpLocks/>
              <a:stCxn id="38" idx="4"/>
              <a:endCxn id="46" idx="2"/>
            </p:cNvCxnSpPr>
            <p:nvPr/>
          </p:nvCxnSpPr>
          <p:spPr>
            <a:xfrm>
              <a:off x="5148321" y="3076206"/>
              <a:ext cx="1135383" cy="1607929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1C59186-4284-EF4E-AC8C-2D24E6492E4B}"/>
                </a:ext>
              </a:extLst>
            </p:cNvPr>
            <p:cNvSpPr/>
            <p:nvPr/>
          </p:nvSpPr>
          <p:spPr>
            <a:xfrm>
              <a:off x="5849164" y="4027089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7E24827-D3FA-424C-BFD1-20841429B805}"/>
                </a:ext>
              </a:extLst>
            </p:cNvPr>
            <p:cNvGrpSpPr/>
            <p:nvPr/>
          </p:nvGrpSpPr>
          <p:grpSpPr>
            <a:xfrm>
              <a:off x="6283705" y="4568129"/>
              <a:ext cx="1826214" cy="1276401"/>
              <a:chOff x="6980419" y="3206056"/>
              <a:chExt cx="1826214" cy="127640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96DECC0-FC48-3640-9566-6865B821E67E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9EC65D9-D155-3E42-B655-1755AE708499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6086517-AE64-4440-BECC-8055A41A2A2E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2AC3283-0852-864D-8716-1B40D66F55D8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6BEDBC4-80CB-7547-A28C-3D27EB362EF8}"/>
                    </a:ext>
                  </a:extLst>
                </p:cNvPr>
                <p:cNvCxnSpPr>
                  <a:cxnSpLocks/>
                  <a:stCxn id="46" idx="6"/>
                  <a:endCxn id="47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310D355-543E-D04D-B569-99F316EF7EA2}"/>
                    </a:ext>
                  </a:extLst>
                </p:cNvPr>
                <p:cNvCxnSpPr>
                  <a:cxnSpLocks/>
                  <a:stCxn id="48" idx="6"/>
                  <a:endCxn id="47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CC0AD54-4529-FD48-BD0B-9613D02945AA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6D9D9F1-20C5-7A4F-9FCB-E00E51F4F705}"/>
                    </a:ext>
                  </a:extLst>
                </p:cNvPr>
                <p:cNvCxnSpPr>
                  <a:cxnSpLocks/>
                  <a:stCxn id="46" idx="6"/>
                  <a:endCxn id="51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C296A83-D31E-8848-8BF6-91350FB3BDC2}"/>
                    </a:ext>
                  </a:extLst>
                </p:cNvPr>
                <p:cNvCxnSpPr>
                  <a:cxnSpLocks/>
                  <a:stCxn id="48" idx="6"/>
                  <a:endCxn id="51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D5A3540-5D52-F84E-9961-D098C1686EBF}"/>
                  </a:ext>
                </a:extLst>
              </p:cNvPr>
              <p:cNvCxnSpPr>
                <a:cxnSpLocks/>
                <a:stCxn id="46" idx="5"/>
                <a:endCxn id="48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D54A98A-444E-2D4C-BE59-E355CAD4807F}"/>
                  </a:ext>
                </a:extLst>
              </p:cNvPr>
              <p:cNvCxnSpPr>
                <a:cxnSpLocks/>
                <a:stCxn id="47" idx="2"/>
                <a:endCxn id="51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C88A33-2121-4E41-AB0A-83D2C7BE2BC9}"/>
                </a:ext>
              </a:extLst>
            </p:cNvPr>
            <p:cNvSpPr/>
            <p:nvPr/>
          </p:nvSpPr>
          <p:spPr>
            <a:xfrm>
              <a:off x="195420" y="4027090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1CCE49-BA26-A84F-AAC0-0B7E8C795158}"/>
                </a:ext>
              </a:extLst>
            </p:cNvPr>
            <p:cNvGrpSpPr/>
            <p:nvPr/>
          </p:nvGrpSpPr>
          <p:grpSpPr>
            <a:xfrm>
              <a:off x="629961" y="4568130"/>
              <a:ext cx="1826214" cy="1276401"/>
              <a:chOff x="6980419" y="3206056"/>
              <a:chExt cx="1826214" cy="12764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59805F2-32BD-E743-84FC-4A9FB8C55DA9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242B410-50B3-7E4D-B623-CCC19D2081CA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59B76CD-10B1-B44F-936E-ACEFF1A3829F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C619B53-D7CE-A149-876F-635C087EBC00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AEA918B-5052-EE46-B049-AA89198146FF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A5B4A7E-B68C-8143-9070-D74C8057B75A}"/>
                    </a:ext>
                  </a:extLst>
                </p:cNvPr>
                <p:cNvCxnSpPr>
                  <a:cxnSpLocks/>
                  <a:stCxn id="61" idx="6"/>
                  <a:endCxn id="60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BC32C1-89C9-514A-B7DD-83678A791687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D301D9F-4418-4946-B9C4-7E08E2AF14BA}"/>
                    </a:ext>
                  </a:extLst>
                </p:cNvPr>
                <p:cNvCxnSpPr>
                  <a:cxnSpLocks/>
                  <a:stCxn id="59" idx="6"/>
                  <a:endCxn id="64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2CDD777-DEFE-1444-8A2F-D4FAE44582DF}"/>
                    </a:ext>
                  </a:extLst>
                </p:cNvPr>
                <p:cNvCxnSpPr>
                  <a:cxnSpLocks/>
                  <a:stCxn id="61" idx="6"/>
                  <a:endCxn id="64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E98DF80-4ECC-3142-9E25-BF076A45631C}"/>
                  </a:ext>
                </a:extLst>
              </p:cNvPr>
              <p:cNvCxnSpPr>
                <a:cxnSpLocks/>
                <a:stCxn id="59" idx="5"/>
                <a:endCxn id="61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755BC0E-202E-554F-8FE4-E284CB551FD3}"/>
                  </a:ext>
                </a:extLst>
              </p:cNvPr>
              <p:cNvCxnSpPr>
                <a:cxnSpLocks/>
                <a:stCxn id="60" idx="2"/>
                <a:endCxn id="64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87A477-66C9-DE4E-A1CC-84193717DE12}"/>
                </a:ext>
              </a:extLst>
            </p:cNvPr>
            <p:cNvSpPr/>
            <p:nvPr/>
          </p:nvSpPr>
          <p:spPr>
            <a:xfrm>
              <a:off x="3008568" y="4024384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100A24E-B7B7-654C-89A8-771B89874AAE}"/>
                </a:ext>
              </a:extLst>
            </p:cNvPr>
            <p:cNvGrpSpPr/>
            <p:nvPr/>
          </p:nvGrpSpPr>
          <p:grpSpPr>
            <a:xfrm>
              <a:off x="3443109" y="4565424"/>
              <a:ext cx="1826214" cy="1276401"/>
              <a:chOff x="6980419" y="3206056"/>
              <a:chExt cx="1826214" cy="127640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A0ED9B6-070A-7940-9B9E-B5B0B6357103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327878E-0FD4-CA4A-9964-20073B1902BF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4D8B68-FA15-0340-823A-B4E51896FC98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B003E49-0E02-CB44-B01D-C13A6B672F66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90820D7-B393-EC45-B2A9-0F69B382267E}"/>
                    </a:ext>
                  </a:extLst>
                </p:cNvPr>
                <p:cNvCxnSpPr>
                  <a:cxnSpLocks/>
                  <a:stCxn id="85" idx="6"/>
                  <a:endCxn id="86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B44B4DD3-604B-264C-A5D0-1D61A8B32C78}"/>
                    </a:ext>
                  </a:extLst>
                </p:cNvPr>
                <p:cNvCxnSpPr>
                  <a:cxnSpLocks/>
                  <a:stCxn id="87" idx="6"/>
                  <a:endCxn id="86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D9FD64F-1047-5842-AB6A-B654D3E6A5E5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332CED2-7719-1045-A816-15FD69FCCF24}"/>
                    </a:ext>
                  </a:extLst>
                </p:cNvPr>
                <p:cNvCxnSpPr>
                  <a:cxnSpLocks/>
                  <a:stCxn id="85" idx="6"/>
                  <a:endCxn id="90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7001F4-3A08-9040-BAA3-21CA5701D094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1AE1965-87EA-9D41-9859-667932F119C4}"/>
                  </a:ext>
                </a:extLst>
              </p:cNvPr>
              <p:cNvCxnSpPr>
                <a:cxnSpLocks/>
                <a:stCxn id="85" idx="5"/>
                <a:endCxn id="87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0266BC3-C2F6-F144-A0A4-8A532B73D5C5}"/>
                  </a:ext>
                </a:extLst>
              </p:cNvPr>
              <p:cNvCxnSpPr>
                <a:cxnSpLocks/>
                <a:stCxn id="86" idx="2"/>
                <a:endCxn id="90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B079D4C-31D3-1244-82C4-997FD91095F5}"/>
                </a:ext>
              </a:extLst>
            </p:cNvPr>
            <p:cNvSpPr/>
            <p:nvPr/>
          </p:nvSpPr>
          <p:spPr>
            <a:xfrm>
              <a:off x="8631912" y="4031790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77D7707-5F27-8945-8C6F-FF0CCC699E3F}"/>
                </a:ext>
              </a:extLst>
            </p:cNvPr>
            <p:cNvGrpSpPr/>
            <p:nvPr/>
          </p:nvGrpSpPr>
          <p:grpSpPr>
            <a:xfrm>
              <a:off x="9066453" y="4572830"/>
              <a:ext cx="1826214" cy="1276401"/>
              <a:chOff x="6980419" y="3206056"/>
              <a:chExt cx="1826214" cy="127640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B84A18F-FBC9-F945-92E8-A3138F57FB2D}"/>
                  </a:ext>
                </a:extLst>
              </p:cNvPr>
              <p:cNvGrpSpPr/>
              <p:nvPr/>
            </p:nvGrpSpPr>
            <p:grpSpPr>
              <a:xfrm>
                <a:off x="6980419" y="3206056"/>
                <a:ext cx="1826214" cy="1276401"/>
                <a:chOff x="966661" y="3408244"/>
                <a:chExt cx="1826214" cy="127640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B00A57F-F78B-5F48-A81C-972ACB9CE6AB}"/>
                    </a:ext>
                  </a:extLst>
                </p:cNvPr>
                <p:cNvSpPr/>
                <p:nvPr/>
              </p:nvSpPr>
              <p:spPr>
                <a:xfrm>
                  <a:off x="966661" y="3408244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C987F6E-9B99-DF4E-BD27-7E84F0FBB76D}"/>
                    </a:ext>
                  </a:extLst>
                </p:cNvPr>
                <p:cNvSpPr/>
                <p:nvPr/>
              </p:nvSpPr>
              <p:spPr>
                <a:xfrm>
                  <a:off x="2543874" y="3408244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7D1479A8-DB26-C340-BF57-6B322380BC8D}"/>
                    </a:ext>
                  </a:extLst>
                </p:cNvPr>
                <p:cNvSpPr/>
                <p:nvPr/>
              </p:nvSpPr>
              <p:spPr>
                <a:xfrm>
                  <a:off x="966661" y="4432619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B850BF0-4603-2F46-BED5-044E9042FD35}"/>
                    </a:ext>
                  </a:extLst>
                </p:cNvPr>
                <p:cNvCxnSpPr>
                  <a:cxnSpLocks/>
                  <a:stCxn id="98" idx="6"/>
                  <a:endCxn id="99" idx="2"/>
                </p:cNvCxnSpPr>
                <p:nvPr/>
              </p:nvCxnSpPr>
              <p:spPr>
                <a:xfrm>
                  <a:off x="1198673" y="3524250"/>
                  <a:ext cx="1345201" cy="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BFF5F44-EC34-5A4F-B4BD-D344DD10B559}"/>
                    </a:ext>
                  </a:extLst>
                </p:cNvPr>
                <p:cNvCxnSpPr>
                  <a:cxnSpLocks/>
                  <a:stCxn id="100" idx="6"/>
                  <a:endCxn id="99" idx="2"/>
                </p:cNvCxnSpPr>
                <p:nvPr/>
              </p:nvCxnSpPr>
              <p:spPr>
                <a:xfrm flipV="1">
                  <a:off x="1198673" y="3524250"/>
                  <a:ext cx="1345201" cy="1024375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1B00DC1-B2D6-6D44-B366-07A6EBFFF0C1}"/>
                    </a:ext>
                  </a:extLst>
                </p:cNvPr>
                <p:cNvSpPr/>
                <p:nvPr/>
              </p:nvSpPr>
              <p:spPr>
                <a:xfrm>
                  <a:off x="2560863" y="4452633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6CF0225-D100-D546-93D4-CAD655DE92B9}"/>
                    </a:ext>
                  </a:extLst>
                </p:cNvPr>
                <p:cNvCxnSpPr>
                  <a:cxnSpLocks/>
                  <a:stCxn id="98" idx="6"/>
                  <a:endCxn id="103" idx="2"/>
                </p:cNvCxnSpPr>
                <p:nvPr/>
              </p:nvCxnSpPr>
              <p:spPr>
                <a:xfrm>
                  <a:off x="1198673" y="3524250"/>
                  <a:ext cx="1362190" cy="1044389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738D49D-F610-BF46-A49B-9B8F05866300}"/>
                    </a:ext>
                  </a:extLst>
                </p:cNvPr>
                <p:cNvCxnSpPr>
                  <a:cxnSpLocks/>
                  <a:stCxn id="100" idx="6"/>
                  <a:endCxn id="103" idx="2"/>
                </p:cNvCxnSpPr>
                <p:nvPr/>
              </p:nvCxnSpPr>
              <p:spPr>
                <a:xfrm>
                  <a:off x="1198673" y="4548625"/>
                  <a:ext cx="1362190" cy="20014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0422E62-E0FD-244C-9CE7-BB67AB3DF2EB}"/>
                  </a:ext>
                </a:extLst>
              </p:cNvPr>
              <p:cNvCxnSpPr>
                <a:cxnSpLocks/>
                <a:stCxn id="98" idx="5"/>
                <a:endCxn id="100" idx="7"/>
              </p:cNvCxnSpPr>
              <p:nvPr/>
            </p:nvCxnSpPr>
            <p:spPr>
              <a:xfrm>
                <a:off x="7178454" y="3404091"/>
                <a:ext cx="0" cy="8603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F3AA825-BE52-1C43-9726-F9A1042E5A8E}"/>
                  </a:ext>
                </a:extLst>
              </p:cNvPr>
              <p:cNvCxnSpPr>
                <a:cxnSpLocks/>
                <a:stCxn id="99" idx="2"/>
                <a:endCxn id="103" idx="2"/>
              </p:cNvCxnSpPr>
              <p:nvPr/>
            </p:nvCxnSpPr>
            <p:spPr>
              <a:xfrm>
                <a:off x="8557632" y="3322062"/>
                <a:ext cx="16989" cy="1044389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CC68B68-1C21-C04E-8272-30BA68412B9C}"/>
                </a:ext>
              </a:extLst>
            </p:cNvPr>
            <p:cNvCxnSpPr>
              <a:cxnSpLocks/>
              <a:stCxn id="38" idx="4"/>
              <a:endCxn id="60" idx="7"/>
            </p:cNvCxnSpPr>
            <p:nvPr/>
          </p:nvCxnSpPr>
          <p:spPr>
            <a:xfrm flipH="1">
              <a:off x="2405209" y="3076206"/>
              <a:ext cx="2743112" cy="1525903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CD2EBE9-BA13-A943-B055-2B2853060A6E}"/>
                </a:ext>
              </a:extLst>
            </p:cNvPr>
            <p:cNvCxnSpPr>
              <a:cxnSpLocks/>
              <a:stCxn id="38" idx="4"/>
              <a:endCxn id="86" idx="0"/>
            </p:cNvCxnSpPr>
            <p:nvPr/>
          </p:nvCxnSpPr>
          <p:spPr>
            <a:xfrm flipH="1">
              <a:off x="5136328" y="3076206"/>
              <a:ext cx="11993" cy="1489218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879978B-2CDF-A248-B5D4-F58C75843936}"/>
                </a:ext>
              </a:extLst>
            </p:cNvPr>
            <p:cNvCxnSpPr>
              <a:cxnSpLocks/>
              <a:stCxn id="38" idx="4"/>
              <a:endCxn id="98" idx="1"/>
            </p:cNvCxnSpPr>
            <p:nvPr/>
          </p:nvCxnSpPr>
          <p:spPr>
            <a:xfrm>
              <a:off x="5148321" y="3076206"/>
              <a:ext cx="3952110" cy="1530603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6F10CE9-9ABF-6345-8EBB-BAF84D82E2DC}"/>
                </a:ext>
              </a:extLst>
            </p:cNvPr>
            <p:cNvSpPr txBox="1"/>
            <p:nvPr/>
          </p:nvSpPr>
          <p:spPr>
            <a:xfrm>
              <a:off x="5457596" y="2581548"/>
              <a:ext cx="2198176" cy="67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</a:rPr>
                <a:t>Celebrity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9CB32BB-2894-C448-9EB4-AB4758A039DF}"/>
              </a:ext>
            </a:extLst>
          </p:cNvPr>
          <p:cNvSpPr txBox="1"/>
          <p:nvPr/>
        </p:nvSpPr>
        <p:spPr>
          <a:xfrm>
            <a:off x="722060" y="2708939"/>
            <a:ext cx="2435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3-triangle cores</a:t>
            </a:r>
          </a:p>
          <a:p>
            <a:r>
              <a:rPr lang="en-US" sz="2200" dirty="0">
                <a:solidFill>
                  <a:schemeClr val="bg2"/>
                </a:solidFill>
              </a:rPr>
              <a:t>(s = 3)</a:t>
            </a:r>
          </a:p>
        </p:txBody>
      </p:sp>
    </p:spTree>
    <p:extLst>
      <p:ext uri="{BB962C8B-B14F-4D97-AF65-F5344CB8AC3E}">
        <p14:creationId xmlns:p14="http://schemas.microsoft.com/office/powerpoint/2010/main" val="2441389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s-clique degree of a r-clique</a:t>
            </a:r>
            <a:r>
              <a:rPr lang="en-US" sz="2200" dirty="0"/>
              <a:t>: Number of s-cliques each r-clique participates in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(r, s)-nucleus decomposition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dirty="0"/>
              <a:t>Repeatedly find + “delete” r-clique with min s-clique degree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44CFAF-4FB4-9F40-BF9F-768C206D2237}"/>
              </a:ext>
            </a:extLst>
          </p:cNvPr>
          <p:cNvGrpSpPr/>
          <p:nvPr/>
        </p:nvGrpSpPr>
        <p:grpSpPr>
          <a:xfrm>
            <a:off x="2301707" y="3108553"/>
            <a:ext cx="4295936" cy="1519425"/>
            <a:chOff x="134707" y="4027090"/>
            <a:chExt cx="6685924" cy="236473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C88A33-2121-4E41-AB0A-83D2C7BE2BC9}"/>
                </a:ext>
              </a:extLst>
            </p:cNvPr>
            <p:cNvSpPr/>
            <p:nvPr/>
          </p:nvSpPr>
          <p:spPr>
            <a:xfrm>
              <a:off x="134707" y="4053363"/>
              <a:ext cx="2584711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1CCE49-BA26-A84F-AAC0-0B7E8C795158}"/>
                </a:ext>
              </a:extLst>
            </p:cNvPr>
            <p:cNvGrpSpPr/>
            <p:nvPr/>
          </p:nvGrpSpPr>
          <p:grpSpPr>
            <a:xfrm>
              <a:off x="569248" y="4594404"/>
              <a:ext cx="1826215" cy="1276401"/>
              <a:chOff x="6919706" y="3232330"/>
              <a:chExt cx="1826215" cy="12764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59805F2-32BD-E743-84FC-4A9FB8C55DA9}"/>
                  </a:ext>
                </a:extLst>
              </p:cNvPr>
              <p:cNvGrpSpPr/>
              <p:nvPr/>
            </p:nvGrpSpPr>
            <p:grpSpPr>
              <a:xfrm>
                <a:off x="6919706" y="3232330"/>
                <a:ext cx="1826215" cy="1276401"/>
                <a:chOff x="905948" y="3434518"/>
                <a:chExt cx="1826215" cy="127640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242B410-50B3-7E4D-B623-CCC19D2081CA}"/>
                    </a:ext>
                  </a:extLst>
                </p:cNvPr>
                <p:cNvSpPr/>
                <p:nvPr/>
              </p:nvSpPr>
              <p:spPr>
                <a:xfrm>
                  <a:off x="905948" y="3434518"/>
                  <a:ext cx="232013" cy="2320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59B76CD-10B1-B44F-936E-ACEFF1A3829F}"/>
                    </a:ext>
                  </a:extLst>
                </p:cNvPr>
                <p:cNvSpPr/>
                <p:nvPr/>
              </p:nvSpPr>
              <p:spPr>
                <a:xfrm>
                  <a:off x="2483161" y="3434518"/>
                  <a:ext cx="232012" cy="2320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C619B53-D7CE-A149-876F-635C087EBC00}"/>
                    </a:ext>
                  </a:extLst>
                </p:cNvPr>
                <p:cNvSpPr/>
                <p:nvPr/>
              </p:nvSpPr>
              <p:spPr>
                <a:xfrm>
                  <a:off x="905948" y="4458894"/>
                  <a:ext cx="232013" cy="2320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AEA918B-5052-EE46-B049-AA89198146FF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>
                <a:xfrm>
                  <a:off x="1137961" y="3550524"/>
                  <a:ext cx="1345200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A5B4A7E-B68C-8143-9070-D74C8057B75A}"/>
                    </a:ext>
                  </a:extLst>
                </p:cNvPr>
                <p:cNvCxnSpPr>
                  <a:cxnSpLocks/>
                  <a:stCxn id="61" idx="6"/>
                  <a:endCxn id="60" idx="2"/>
                </p:cNvCxnSpPr>
                <p:nvPr/>
              </p:nvCxnSpPr>
              <p:spPr>
                <a:xfrm flipV="1">
                  <a:off x="1137961" y="3550524"/>
                  <a:ext cx="1345200" cy="1024375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BC32C1-89C9-514A-B7DD-83678A791687}"/>
                    </a:ext>
                  </a:extLst>
                </p:cNvPr>
                <p:cNvSpPr/>
                <p:nvPr/>
              </p:nvSpPr>
              <p:spPr>
                <a:xfrm>
                  <a:off x="2500150" y="4478906"/>
                  <a:ext cx="232013" cy="2320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D301D9F-4418-4946-B9C4-7E08E2AF14BA}"/>
                    </a:ext>
                  </a:extLst>
                </p:cNvPr>
                <p:cNvCxnSpPr>
                  <a:cxnSpLocks/>
                  <a:stCxn id="59" idx="6"/>
                  <a:endCxn id="64" idx="2"/>
                </p:cNvCxnSpPr>
                <p:nvPr/>
              </p:nvCxnSpPr>
              <p:spPr>
                <a:xfrm>
                  <a:off x="1137960" y="3550524"/>
                  <a:ext cx="1362190" cy="1044388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2CDD777-DEFE-1444-8A2F-D4FAE44582DF}"/>
                    </a:ext>
                  </a:extLst>
                </p:cNvPr>
                <p:cNvCxnSpPr>
                  <a:cxnSpLocks/>
                  <a:stCxn id="61" idx="6"/>
                  <a:endCxn id="64" idx="2"/>
                </p:cNvCxnSpPr>
                <p:nvPr/>
              </p:nvCxnSpPr>
              <p:spPr>
                <a:xfrm>
                  <a:off x="1137960" y="4574900"/>
                  <a:ext cx="1362190" cy="20013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E98DF80-4ECC-3142-9E25-BF076A45631C}"/>
                  </a:ext>
                </a:extLst>
              </p:cNvPr>
              <p:cNvCxnSpPr>
                <a:cxnSpLocks/>
                <a:stCxn id="59" idx="5"/>
                <a:endCxn id="61" idx="7"/>
              </p:cNvCxnSpPr>
              <p:nvPr/>
            </p:nvCxnSpPr>
            <p:spPr>
              <a:xfrm>
                <a:off x="7117741" y="3430365"/>
                <a:ext cx="0" cy="860320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755BC0E-202E-554F-8FE4-E284CB551FD3}"/>
                  </a:ext>
                </a:extLst>
              </p:cNvPr>
              <p:cNvCxnSpPr>
                <a:cxnSpLocks/>
                <a:stCxn id="60" idx="2"/>
                <a:endCxn id="64" idx="2"/>
              </p:cNvCxnSpPr>
              <p:nvPr/>
            </p:nvCxnSpPr>
            <p:spPr>
              <a:xfrm>
                <a:off x="8496920" y="3348336"/>
                <a:ext cx="16989" cy="1044388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87A477-66C9-DE4E-A1CC-84193717DE12}"/>
                </a:ext>
              </a:extLst>
            </p:cNvPr>
            <p:cNvSpPr/>
            <p:nvPr/>
          </p:nvSpPr>
          <p:spPr>
            <a:xfrm>
              <a:off x="4235918" y="4027090"/>
              <a:ext cx="2584713" cy="2338465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100A24E-B7B7-654C-89A8-771B89874AAE}"/>
                </a:ext>
              </a:extLst>
            </p:cNvPr>
            <p:cNvGrpSpPr/>
            <p:nvPr/>
          </p:nvGrpSpPr>
          <p:grpSpPr>
            <a:xfrm>
              <a:off x="4670458" y="4568131"/>
              <a:ext cx="1826214" cy="1276399"/>
              <a:chOff x="8207768" y="3208763"/>
              <a:chExt cx="1826214" cy="1276399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A0ED9B6-070A-7940-9B9E-B5B0B6357103}"/>
                  </a:ext>
                </a:extLst>
              </p:cNvPr>
              <p:cNvGrpSpPr/>
              <p:nvPr/>
            </p:nvGrpSpPr>
            <p:grpSpPr>
              <a:xfrm>
                <a:off x="8207768" y="3208763"/>
                <a:ext cx="1826214" cy="1276399"/>
                <a:chOff x="2194010" y="3410951"/>
                <a:chExt cx="1826214" cy="1276399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327878E-0FD4-CA4A-9964-20073B1902BF}"/>
                    </a:ext>
                  </a:extLst>
                </p:cNvPr>
                <p:cNvSpPr/>
                <p:nvPr/>
              </p:nvSpPr>
              <p:spPr>
                <a:xfrm>
                  <a:off x="2194010" y="3410951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4D8B68-FA15-0340-823A-B4E51896FC98}"/>
                    </a:ext>
                  </a:extLst>
                </p:cNvPr>
                <p:cNvSpPr/>
                <p:nvPr/>
              </p:nvSpPr>
              <p:spPr>
                <a:xfrm>
                  <a:off x="3771223" y="3410951"/>
                  <a:ext cx="232012" cy="23201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B003E49-0E02-CB44-B01D-C13A6B672F66}"/>
                    </a:ext>
                  </a:extLst>
                </p:cNvPr>
                <p:cNvSpPr/>
                <p:nvPr/>
              </p:nvSpPr>
              <p:spPr>
                <a:xfrm>
                  <a:off x="2194010" y="4435327"/>
                  <a:ext cx="232012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90820D7-B393-EC45-B2A9-0F69B382267E}"/>
                    </a:ext>
                  </a:extLst>
                </p:cNvPr>
                <p:cNvCxnSpPr>
                  <a:cxnSpLocks/>
                  <a:stCxn id="85" idx="6"/>
                  <a:endCxn id="86" idx="2"/>
                </p:cNvCxnSpPr>
                <p:nvPr/>
              </p:nvCxnSpPr>
              <p:spPr>
                <a:xfrm>
                  <a:off x="2426022" y="3526957"/>
                  <a:ext cx="1345201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B44B4DD3-604B-264C-A5D0-1D61A8B32C78}"/>
                    </a:ext>
                  </a:extLst>
                </p:cNvPr>
                <p:cNvCxnSpPr>
                  <a:cxnSpLocks/>
                  <a:stCxn id="87" idx="6"/>
                  <a:endCxn id="86" idx="2"/>
                </p:cNvCxnSpPr>
                <p:nvPr/>
              </p:nvCxnSpPr>
              <p:spPr>
                <a:xfrm flipV="1">
                  <a:off x="2426022" y="3526957"/>
                  <a:ext cx="1345201" cy="102437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D9FD64F-1047-5842-AB6A-B654D3E6A5E5}"/>
                    </a:ext>
                  </a:extLst>
                </p:cNvPr>
                <p:cNvSpPr/>
                <p:nvPr/>
              </p:nvSpPr>
              <p:spPr>
                <a:xfrm>
                  <a:off x="3788212" y="4455338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332CED2-7719-1045-A816-15FD69FCCF24}"/>
                    </a:ext>
                  </a:extLst>
                </p:cNvPr>
                <p:cNvCxnSpPr>
                  <a:cxnSpLocks/>
                  <a:stCxn id="85" idx="6"/>
                  <a:endCxn id="90" idx="2"/>
                </p:cNvCxnSpPr>
                <p:nvPr/>
              </p:nvCxnSpPr>
              <p:spPr>
                <a:xfrm>
                  <a:off x="2426022" y="3526957"/>
                  <a:ext cx="1362190" cy="1044388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97001F4-3A08-9040-BAA3-21CA5701D094}"/>
                    </a:ext>
                  </a:extLst>
                </p:cNvPr>
                <p:cNvCxnSpPr>
                  <a:cxnSpLocks/>
                  <a:stCxn id="87" idx="6"/>
                  <a:endCxn id="90" idx="2"/>
                </p:cNvCxnSpPr>
                <p:nvPr/>
              </p:nvCxnSpPr>
              <p:spPr>
                <a:xfrm>
                  <a:off x="2426022" y="4551333"/>
                  <a:ext cx="1362190" cy="20011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1AE1965-87EA-9D41-9859-667932F119C4}"/>
                  </a:ext>
                </a:extLst>
              </p:cNvPr>
              <p:cNvCxnSpPr>
                <a:cxnSpLocks/>
                <a:stCxn id="85" idx="5"/>
                <a:endCxn id="87" idx="7"/>
              </p:cNvCxnSpPr>
              <p:nvPr/>
            </p:nvCxnSpPr>
            <p:spPr>
              <a:xfrm>
                <a:off x="8405802" y="3406797"/>
                <a:ext cx="0" cy="860319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0266BC3-C2F6-F144-A0A4-8A532B73D5C5}"/>
                  </a:ext>
                </a:extLst>
              </p:cNvPr>
              <p:cNvCxnSpPr>
                <a:cxnSpLocks/>
                <a:stCxn id="86" idx="2"/>
                <a:endCxn id="90" idx="2"/>
              </p:cNvCxnSpPr>
              <p:nvPr/>
            </p:nvCxnSpPr>
            <p:spPr>
              <a:xfrm>
                <a:off x="9784982" y="3324769"/>
                <a:ext cx="16989" cy="1044386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CC68B68-1C21-C04E-8272-30BA68412B9C}"/>
                </a:ext>
              </a:extLst>
            </p:cNvPr>
            <p:cNvCxnSpPr>
              <a:cxnSpLocks/>
              <a:stCxn id="85" idx="2"/>
              <a:endCxn id="60" idx="6"/>
            </p:cNvCxnSpPr>
            <p:nvPr/>
          </p:nvCxnSpPr>
          <p:spPr>
            <a:xfrm flipH="1">
              <a:off x="2378473" y="4684137"/>
              <a:ext cx="2291985" cy="262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BC707C6-D075-2547-B56D-49FEC967952F}"/>
              </a:ext>
            </a:extLst>
          </p:cNvPr>
          <p:cNvSpPr txBox="1"/>
          <p:nvPr/>
        </p:nvSpPr>
        <p:spPr>
          <a:xfrm>
            <a:off x="267456" y="2913485"/>
            <a:ext cx="2707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2-(      ,     ) nuclei</a:t>
            </a:r>
          </a:p>
          <a:p>
            <a:r>
              <a:rPr lang="en-US" sz="2200" dirty="0">
                <a:solidFill>
                  <a:schemeClr val="bg2"/>
                </a:solidFill>
              </a:rPr>
              <a:t>(r = 2, s = 3)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408F08D-ADEE-C740-93F8-47726E0EB510}"/>
              </a:ext>
            </a:extLst>
          </p:cNvPr>
          <p:cNvSpPr txBox="1"/>
          <p:nvPr/>
        </p:nvSpPr>
        <p:spPr>
          <a:xfrm>
            <a:off x="4828349" y="4631240"/>
            <a:ext cx="88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(r = 2, s = 3 is also known as </a:t>
            </a:r>
            <a:r>
              <a:rPr lang="en-US" sz="1800" dirty="0">
                <a:solidFill>
                  <a:srgbClr val="00B050"/>
                </a:solidFill>
              </a:rPr>
              <a:t>k-truss</a:t>
            </a:r>
            <a:r>
              <a:rPr lang="en-US" sz="1800" dirty="0"/>
              <a:t>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8304C9-8F97-954B-8DEC-7DFA1FE88D15}"/>
              </a:ext>
            </a:extLst>
          </p:cNvPr>
          <p:cNvCxnSpPr/>
          <p:nvPr/>
        </p:nvCxnSpPr>
        <p:spPr>
          <a:xfrm>
            <a:off x="798654" y="3108553"/>
            <a:ext cx="208345" cy="0"/>
          </a:xfrm>
          <a:prstGeom prst="line">
            <a:avLst/>
          </a:prstGeom>
          <a:ln w="38100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3C5789-17B2-C34F-94E2-B7BB04BD8AF3}"/>
              </a:ext>
            </a:extLst>
          </p:cNvPr>
          <p:cNvGrpSpPr/>
          <p:nvPr/>
        </p:nvGrpSpPr>
        <p:grpSpPr>
          <a:xfrm>
            <a:off x="1298208" y="2963084"/>
            <a:ext cx="358901" cy="279808"/>
            <a:chOff x="1298208" y="2963084"/>
            <a:chExt cx="358901" cy="279808"/>
          </a:xfrm>
        </p:grpSpPr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982914BC-2361-EF4A-A673-CEF103A4C3DC}"/>
                </a:ext>
              </a:extLst>
            </p:cNvPr>
            <p:cNvSpPr/>
            <p:nvPr/>
          </p:nvSpPr>
          <p:spPr>
            <a:xfrm>
              <a:off x="1331088" y="2981229"/>
              <a:ext cx="287802" cy="248105"/>
            </a:xfrm>
            <a:prstGeom prst="triangle">
              <a:avLst/>
            </a:prstGeom>
            <a:noFill/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D1B5F40-A966-2747-BEF9-D87494D221E8}"/>
                </a:ext>
              </a:extLst>
            </p:cNvPr>
            <p:cNvSpPr/>
            <p:nvPr/>
          </p:nvSpPr>
          <p:spPr>
            <a:xfrm>
              <a:off x="1435176" y="2963084"/>
              <a:ext cx="81108" cy="811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057A1F4-3B1A-674B-9578-16940CC33CD7}"/>
                </a:ext>
              </a:extLst>
            </p:cNvPr>
            <p:cNvSpPr/>
            <p:nvPr/>
          </p:nvSpPr>
          <p:spPr>
            <a:xfrm>
              <a:off x="1576001" y="3161784"/>
              <a:ext cx="81108" cy="811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CE8F61-0976-7A49-87EC-0B628E24E3FA}"/>
                </a:ext>
              </a:extLst>
            </p:cNvPr>
            <p:cNvSpPr/>
            <p:nvPr/>
          </p:nvSpPr>
          <p:spPr>
            <a:xfrm>
              <a:off x="1298208" y="3161784"/>
              <a:ext cx="81108" cy="811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533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Parallel nucleus decomposition</a:t>
            </a:r>
          </a:p>
          <a:p>
            <a:pPr lvl="1"/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Arboricity orientations + s-clique counting </a:t>
            </a:r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u="sng" dirty="0">
                <a:solidFill>
                  <a:srgbClr val="00B050"/>
                </a:solidFill>
              </a:rPr>
              <a:t>S</a:t>
            </a:r>
            <a:r>
              <a:rPr lang="en-US" sz="2000" b="1" dirty="0">
                <a:solidFill>
                  <a:srgbClr val="00B050"/>
                </a:solidFill>
              </a:rPr>
              <a:t>DS ‘21, ACDA]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Nucleus decomposition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‘22, VLDB]</a:t>
            </a:r>
          </a:p>
          <a:p>
            <a:pPr marL="533400" lvl="1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Other parallel clustering algorithms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Correlation clustering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DEŁM ‘21, VLDB]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Hierarchical agglomerative clustering (HAC)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423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8516575" cy="857400"/>
          </a:xfrm>
        </p:spPr>
        <p:txBody>
          <a:bodyPr/>
          <a:lstStyle/>
          <a:p>
            <a:r>
              <a:rPr lang="en-US" dirty="0"/>
              <a:t>Parallel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2699" y="1087838"/>
                <a:ext cx="4439249" cy="3552300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chemeClr val="bg2"/>
                    </a:solidFill>
                  </a:rPr>
                  <a:t>Work</a:t>
                </a:r>
                <a:r>
                  <a:rPr lang="en-US" sz="2200" dirty="0"/>
                  <a:t> = total # operations</a:t>
                </a:r>
              </a:p>
              <a:p>
                <a:r>
                  <a:rPr lang="en-US" sz="2200" dirty="0">
                    <a:solidFill>
                      <a:schemeClr val="accent3"/>
                    </a:solidFill>
                  </a:rPr>
                  <a:t>Span</a:t>
                </a:r>
                <a:r>
                  <a:rPr lang="en-US" sz="2200" dirty="0"/>
                  <a:t> = longest dependency path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Running time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(work / # processors) + O(span)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Work-efficient</a:t>
                </a:r>
                <a:r>
                  <a:rPr lang="en-US" sz="2200" dirty="0"/>
                  <a:t> = work matches best sequential time complexity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2699" y="1087838"/>
                <a:ext cx="4439249" cy="3552300"/>
              </a:xfrm>
              <a:blipFill>
                <a:blip r:embed="rId3"/>
                <a:stretch>
                  <a:fillRect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F7552-2262-C543-9961-F1A99E0D3462}"/>
              </a:ext>
            </a:extLst>
          </p:cNvPr>
          <p:cNvSpPr txBox="1"/>
          <p:nvPr/>
        </p:nvSpPr>
        <p:spPr>
          <a:xfrm>
            <a:off x="5006272" y="897612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Parallel computation graph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7C6041-7096-C048-B26B-C01251E5FB24}"/>
              </a:ext>
            </a:extLst>
          </p:cNvPr>
          <p:cNvSpPr/>
          <p:nvPr/>
        </p:nvSpPr>
        <p:spPr>
          <a:xfrm>
            <a:off x="6406482" y="1512575"/>
            <a:ext cx="1031261" cy="55571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D998C9-FD19-614C-8508-2FDD60B5592B}"/>
              </a:ext>
            </a:extLst>
          </p:cNvPr>
          <p:cNvSpPr/>
          <p:nvPr/>
        </p:nvSpPr>
        <p:spPr>
          <a:xfrm>
            <a:off x="5121363" y="2321006"/>
            <a:ext cx="1031261" cy="555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6C171F-7B15-3044-BADD-63B12490296C}"/>
              </a:ext>
            </a:extLst>
          </p:cNvPr>
          <p:cNvSpPr/>
          <p:nvPr/>
        </p:nvSpPr>
        <p:spPr>
          <a:xfrm>
            <a:off x="6406483" y="2321006"/>
            <a:ext cx="1031261" cy="55571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8CED2F-5931-3549-8399-715052DA50E2}"/>
              </a:ext>
            </a:extLst>
          </p:cNvPr>
          <p:cNvSpPr/>
          <p:nvPr/>
        </p:nvSpPr>
        <p:spPr>
          <a:xfrm>
            <a:off x="7691603" y="2327071"/>
            <a:ext cx="1031261" cy="555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0DFC19-438F-7249-95FB-C10FB5B328EB}"/>
              </a:ext>
            </a:extLst>
          </p:cNvPr>
          <p:cNvSpPr/>
          <p:nvPr/>
        </p:nvSpPr>
        <p:spPr>
          <a:xfrm>
            <a:off x="4951948" y="3282735"/>
            <a:ext cx="1031261" cy="555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300170-11B6-374E-919F-E47BFFB97EA0}"/>
              </a:ext>
            </a:extLst>
          </p:cNvPr>
          <p:cNvSpPr/>
          <p:nvPr/>
        </p:nvSpPr>
        <p:spPr>
          <a:xfrm>
            <a:off x="6074389" y="3279275"/>
            <a:ext cx="1031261" cy="555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0FDF6A-911C-AA46-A604-3FF7C1B09A83}"/>
              </a:ext>
            </a:extLst>
          </p:cNvPr>
          <p:cNvSpPr/>
          <p:nvPr/>
        </p:nvSpPr>
        <p:spPr>
          <a:xfrm>
            <a:off x="7196830" y="3279274"/>
            <a:ext cx="1031261" cy="55571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024A03-D01B-A242-BFF0-BF466B66C306}"/>
              </a:ext>
            </a:extLst>
          </p:cNvPr>
          <p:cNvSpPr/>
          <p:nvPr/>
        </p:nvSpPr>
        <p:spPr>
          <a:xfrm>
            <a:off x="7959847" y="3763206"/>
            <a:ext cx="1031261" cy="555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488EB6-97B1-1849-B158-46E28C988A8F}"/>
              </a:ext>
            </a:extLst>
          </p:cNvPr>
          <p:cNvSpPr/>
          <p:nvPr/>
        </p:nvSpPr>
        <p:spPr>
          <a:xfrm>
            <a:off x="6406481" y="4419073"/>
            <a:ext cx="1031261" cy="55571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A2487A-D4B5-F742-9A9D-A8368F689861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5636994" y="1986911"/>
            <a:ext cx="920513" cy="334095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ACB7D5-6328-684B-ABC2-1804F6BDCD97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6922113" y="2068294"/>
            <a:ext cx="1" cy="25271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968FAD-B33D-0648-93BB-6F49019F090A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7286718" y="1986911"/>
            <a:ext cx="920516" cy="34016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24E0C1-0A20-EC45-A7FB-9C652391FC7C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5467579" y="2876725"/>
            <a:ext cx="169415" cy="40601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031822-118E-0C4C-BDF5-D95200527FC9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5467579" y="2795342"/>
            <a:ext cx="1089929" cy="487393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FE0C66-1A82-4348-BB67-C86E97DBB0B1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flipH="1">
            <a:off x="6590020" y="2876725"/>
            <a:ext cx="332094" cy="402550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2B74A-3010-2A45-B1FE-F893CDBD841F}"/>
              </a:ext>
            </a:extLst>
          </p:cNvPr>
          <p:cNvCxnSpPr>
            <a:cxnSpLocks/>
            <a:stCxn id="11" idx="5"/>
            <a:endCxn id="15" idx="0"/>
          </p:cNvCxnSpPr>
          <p:nvPr/>
        </p:nvCxnSpPr>
        <p:spPr>
          <a:xfrm>
            <a:off x="7286719" y="2795342"/>
            <a:ext cx="425742" cy="48393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102237-9B9D-964C-8793-93A18869850C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 flipH="1">
            <a:off x="7712461" y="2882790"/>
            <a:ext cx="494773" cy="396484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B34710-3778-D644-8371-A3A7C9A634B4}"/>
              </a:ext>
            </a:extLst>
          </p:cNvPr>
          <p:cNvCxnSpPr>
            <a:cxnSpLocks/>
            <a:stCxn id="12" idx="5"/>
            <a:endCxn id="16" idx="0"/>
          </p:cNvCxnSpPr>
          <p:nvPr/>
        </p:nvCxnSpPr>
        <p:spPr>
          <a:xfrm flipH="1">
            <a:off x="8475478" y="2801407"/>
            <a:ext cx="96361" cy="961799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317FA2-5B4D-9246-AF93-2172FFF45619}"/>
              </a:ext>
            </a:extLst>
          </p:cNvPr>
          <p:cNvCxnSpPr>
            <a:cxnSpLocks/>
            <a:stCxn id="16" idx="4"/>
            <a:endCxn id="17" idx="6"/>
          </p:cNvCxnSpPr>
          <p:nvPr/>
        </p:nvCxnSpPr>
        <p:spPr>
          <a:xfrm flipH="1">
            <a:off x="7437742" y="4318925"/>
            <a:ext cx="1037736" cy="378008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D583C9-3AFC-2C4A-AEC1-C08B8911787E}"/>
              </a:ext>
            </a:extLst>
          </p:cNvPr>
          <p:cNvCxnSpPr>
            <a:cxnSpLocks/>
            <a:stCxn id="15" idx="4"/>
            <a:endCxn id="17" idx="7"/>
          </p:cNvCxnSpPr>
          <p:nvPr/>
        </p:nvCxnSpPr>
        <p:spPr>
          <a:xfrm flipH="1">
            <a:off x="7286717" y="3834993"/>
            <a:ext cx="425744" cy="665463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E670AA-3197-094F-8FFD-999F9CD3046F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6590020" y="3834994"/>
            <a:ext cx="332092" cy="584079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FA86A8-3C6F-B84F-B653-A18CDCE02E3C}"/>
              </a:ext>
            </a:extLst>
          </p:cNvPr>
          <p:cNvCxnSpPr>
            <a:cxnSpLocks/>
            <a:stCxn id="13" idx="4"/>
            <a:endCxn id="17" idx="1"/>
          </p:cNvCxnSpPr>
          <p:nvPr/>
        </p:nvCxnSpPr>
        <p:spPr>
          <a:xfrm>
            <a:off x="5467579" y="3838454"/>
            <a:ext cx="1089927" cy="662002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6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⍺ = </a:t>
                </a:r>
                <a:r>
                  <a:rPr lang="en-US" sz="2200" dirty="0">
                    <a:solidFill>
                      <a:schemeClr val="bg2"/>
                    </a:solidFill>
                  </a:rPr>
                  <a:t>arboricity = </a:t>
                </a:r>
                <a:r>
                  <a:rPr lang="en-US" sz="2200" dirty="0">
                    <a:solidFill>
                      <a:schemeClr val="tx1"/>
                    </a:solidFill>
                  </a:rPr>
                  <a:t>minimum # of spanning forests needed to cover all edges of the graph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</a:rPr>
                  <a:t>Upper bounded by O(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# edges</a:t>
                </a:r>
              </a:p>
              <a:p>
                <a:endParaRPr lang="en-US" sz="1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F2E826B-9A07-C148-88AD-B427F5FAFF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07548"/>
              </p:ext>
            </p:extLst>
          </p:nvPr>
        </p:nvGraphicFramePr>
        <p:xfrm>
          <a:off x="937261" y="2526764"/>
          <a:ext cx="6789420" cy="248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547E41-32C9-1E4C-8360-F59AA9FA9098}"/>
                  </a:ext>
                </a:extLst>
              </p:cNvPr>
              <p:cNvSpPr txBox="1"/>
              <p:nvPr/>
            </p:nvSpPr>
            <p:spPr>
              <a:xfrm>
                <a:off x="3971584" y="4628708"/>
                <a:ext cx="668996" cy="3101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547E41-32C9-1E4C-8360-F59AA9FA9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584" y="4628708"/>
                <a:ext cx="668996" cy="310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363FC-1104-0743-827E-0235CD80E0BD}"/>
                  </a:ext>
                </a:extLst>
              </p:cNvPr>
              <p:cNvSpPr txBox="1"/>
              <p:nvPr/>
            </p:nvSpPr>
            <p:spPr>
              <a:xfrm>
                <a:off x="4771199" y="4640138"/>
                <a:ext cx="12683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363FC-1104-0743-827E-0235CD80E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99" y="4640138"/>
                <a:ext cx="1268357" cy="307777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7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⍺ = </a:t>
                </a:r>
                <a:r>
                  <a:rPr lang="en-US" sz="2200" dirty="0">
                    <a:solidFill>
                      <a:schemeClr val="bg2"/>
                    </a:solidFill>
                  </a:rPr>
                  <a:t>arboricity = </a:t>
                </a:r>
                <a:r>
                  <a:rPr lang="en-US" sz="2200" dirty="0">
                    <a:solidFill>
                      <a:schemeClr val="tx1"/>
                    </a:solidFill>
                  </a:rPr>
                  <a:t>minimum # of spanning forests needed to cover all edges of the graph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</a:rPr>
                  <a:t>Upper bounded by O(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# edges</a:t>
                </a:r>
              </a:p>
              <a:p>
                <a:endParaRPr lang="en-US" sz="1000" dirty="0">
                  <a:solidFill>
                    <a:schemeClr val="bg2"/>
                  </a:solidFill>
                </a:endParaRPr>
              </a:p>
              <a:p>
                <a:r>
                  <a:rPr lang="en-US" sz="2200" dirty="0">
                    <a:solidFill>
                      <a:schemeClr val="bg2"/>
                    </a:solidFill>
                  </a:rPr>
                  <a:t>Arboricity orientation</a:t>
                </a:r>
                <a:r>
                  <a:rPr lang="en-US" sz="2200" dirty="0"/>
                  <a:t>: Direct graph such that each vertex’s out-degree is upper bounded by O(⍺)</a:t>
                </a:r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Our work [</a:t>
                </a:r>
                <a:r>
                  <a:rPr lang="en-US" sz="2200" u="sng" dirty="0">
                    <a:solidFill>
                      <a:srgbClr val="00B050"/>
                    </a:solidFill>
                  </a:rPr>
                  <a:t>S</a:t>
                </a:r>
                <a:r>
                  <a:rPr lang="en-US" sz="2200" dirty="0">
                    <a:solidFill>
                      <a:srgbClr val="00B050"/>
                    </a:solidFill>
                  </a:rPr>
                  <a:t>DS ‘21, ACDA]</a:t>
                </a:r>
                <a:r>
                  <a:rPr lang="en-US" sz="2200" dirty="0"/>
                  <a:t>: Two theoretically efficient arboricity orientation algorithms</a:t>
                </a:r>
                <a:endParaRPr lang="en-US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7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s-clique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404" y="1062604"/>
            <a:ext cx="4377638" cy="35523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Theory: Arboricity orientation</a:t>
            </a:r>
            <a:endParaRPr lang="en-US" dirty="0">
              <a:solidFill>
                <a:schemeClr val="bg2"/>
              </a:solidFill>
              <a:sym typeface="Wingdings" pitchFamily="2" charset="2"/>
            </a:endParaRPr>
          </a:p>
          <a:p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AC2334E-209B-E84C-98F8-0A9140CEBD0A}"/>
              </a:ext>
            </a:extLst>
          </p:cNvPr>
          <p:cNvSpPr txBox="1">
            <a:spLocks/>
          </p:cNvSpPr>
          <p:nvPr/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4140E-363B-D744-B4A8-6E236D3CE415}"/>
              </a:ext>
            </a:extLst>
          </p:cNvPr>
          <p:cNvSpPr txBox="1"/>
          <p:nvPr/>
        </p:nvSpPr>
        <p:spPr>
          <a:xfrm>
            <a:off x="744267" y="2680469"/>
            <a:ext cx="3357910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Reduces span (sequential dependencies)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E6858-A4B6-D843-A594-A3F8710CEE57}"/>
              </a:ext>
            </a:extLst>
          </p:cNvPr>
          <p:cNvSpPr txBox="1"/>
          <p:nvPr/>
        </p:nvSpPr>
        <p:spPr>
          <a:xfrm>
            <a:off x="5019363" y="2945541"/>
            <a:ext cx="3711371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Reduces irregular memory accesses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4F09C-538F-9C4D-B9B7-C096C4BA80DB}"/>
              </a:ext>
            </a:extLst>
          </p:cNvPr>
          <p:cNvGrpSpPr/>
          <p:nvPr/>
        </p:nvGrpSpPr>
        <p:grpSpPr>
          <a:xfrm>
            <a:off x="790825" y="1760759"/>
            <a:ext cx="2881256" cy="761910"/>
            <a:chOff x="2386887" y="3490092"/>
            <a:chExt cx="2881256" cy="7619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BE1CAB-1713-9D48-BE75-CE72AB7F4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A874B2-C97A-0746-839A-BB5713A52CF5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A58767-A1ED-1341-8108-5C4A27E1F523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E7842-59B2-224C-80B2-BA9AC1B232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8181" y="1997784"/>
            <a:ext cx="3741448" cy="96109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A120A18-DE0C-A14F-9722-18DE47E8931D}"/>
              </a:ext>
            </a:extLst>
          </p:cNvPr>
          <p:cNvGrpSpPr/>
          <p:nvPr/>
        </p:nvGrpSpPr>
        <p:grpSpPr>
          <a:xfrm>
            <a:off x="306060" y="3507105"/>
            <a:ext cx="3640992" cy="838348"/>
            <a:chOff x="584356" y="3532339"/>
            <a:chExt cx="3640992" cy="8383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6F3549-699A-9C4E-87B6-C2A6B781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2BD322-E3C5-2543-94B4-7AB90786A7F3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E0F3DC-C8C6-8B43-BBC1-A62E07EE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866FB20-4247-0E48-82A6-9C50238EE2D8}"/>
              </a:ext>
            </a:extLst>
          </p:cNvPr>
          <p:cNvSpPr txBox="1"/>
          <p:nvPr/>
        </p:nvSpPr>
        <p:spPr>
          <a:xfrm>
            <a:off x="717135" y="4387329"/>
            <a:ext cx="3357910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Reduces memory usage</a:t>
            </a:r>
            <a:endParaRPr lang="en-US" sz="2000" i="1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29FA624-AC19-224D-A40D-2F21C337992D}"/>
              </a:ext>
            </a:extLst>
          </p:cNvPr>
          <p:cNvSpPr txBox="1">
            <a:spLocks/>
          </p:cNvSpPr>
          <p:nvPr/>
        </p:nvSpPr>
        <p:spPr>
          <a:xfrm>
            <a:off x="4790086" y="1062604"/>
            <a:ext cx="4377638" cy="82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buFont typeface="Lato"/>
              <a:buNone/>
            </a:pPr>
            <a:r>
              <a:rPr lang="en-US" dirty="0">
                <a:solidFill>
                  <a:srgbClr val="C00000"/>
                </a:solidFill>
              </a:rPr>
              <a:t>Systems: Cache-efficient data structures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BE5B16-872C-9344-96B7-E9790DA1BB92}"/>
              </a:ext>
            </a:extLst>
          </p:cNvPr>
          <p:cNvSpPr txBox="1"/>
          <p:nvPr/>
        </p:nvSpPr>
        <p:spPr>
          <a:xfrm>
            <a:off x="477789" y="1833417"/>
            <a:ext cx="3836602" cy="70788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O(s log n + log</a:t>
            </a:r>
            <a:r>
              <a:rPr lang="en-US" sz="2000" b="1" baseline="30000" dirty="0">
                <a:solidFill>
                  <a:schemeClr val="accent1"/>
                </a:solidFill>
              </a:rPr>
              <a:t>2</a:t>
            </a:r>
            <a:r>
              <a:rPr lang="en-US" sz="2000" b="1" dirty="0">
                <a:solidFill>
                  <a:schemeClr val="accent1"/>
                </a:solidFill>
              </a:rPr>
              <a:t> n) span with high probability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D312F5-1F48-5944-8E72-7CF6C3A661BF}"/>
              </a:ext>
            </a:extLst>
          </p:cNvPr>
          <p:cNvSpPr txBox="1"/>
          <p:nvPr/>
        </p:nvSpPr>
        <p:spPr>
          <a:xfrm>
            <a:off x="654407" y="3798843"/>
            <a:ext cx="3017674" cy="4001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O(m + P⍺) space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F9230-5111-2D42-98DE-53B506DFC5B2}"/>
              </a:ext>
            </a:extLst>
          </p:cNvPr>
          <p:cNvGrpSpPr/>
          <p:nvPr/>
        </p:nvGrpSpPr>
        <p:grpSpPr>
          <a:xfrm>
            <a:off x="4960389" y="3738844"/>
            <a:ext cx="3640992" cy="838348"/>
            <a:chOff x="584356" y="3532339"/>
            <a:chExt cx="3640992" cy="83834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BD8A584-79DD-9B4D-AA15-A8429443B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2C9D5E-28F2-0D4B-BA7D-C0B372D15232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769CD35-802B-F14D-B788-52AF53F7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904D010-9B6E-3346-B6F5-26138A4CD5D1}"/>
              </a:ext>
            </a:extLst>
          </p:cNvPr>
          <p:cNvSpPr txBox="1"/>
          <p:nvPr/>
        </p:nvSpPr>
        <p:spPr>
          <a:xfrm>
            <a:off x="4994197" y="4601184"/>
            <a:ext cx="3711371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Reduces memory usage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7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33" grpId="0"/>
      <p:bldP spid="34" grpId="0"/>
      <p:bldP spid="36" grpId="0" animBg="1"/>
      <p:bldP spid="37" grpId="0" animBg="1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776277" cy="857400"/>
          </a:xfrm>
        </p:spPr>
        <p:txBody>
          <a:bodyPr/>
          <a:lstStyle/>
          <a:p>
            <a:r>
              <a:rPr lang="en-US" dirty="0"/>
              <a:t>Results: Parallel s-clique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1356" y="833313"/>
            <a:ext cx="5272644" cy="3552300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kClist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: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High span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endParaRPr lang="en-US" sz="1500" dirty="0">
              <a:solidFill>
                <a:srgbClr val="00B050"/>
              </a:solidFill>
              <a:sym typeface="Wingdings" pitchFamily="2" charset="2"/>
            </a:endParaRPr>
          </a:p>
          <a:p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Pivoter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 / WCO /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BinaryJoin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: 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Not work-efficient</a:t>
            </a:r>
          </a:p>
          <a:p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EB0B2-8465-F545-8903-94D6301417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23" y="1182029"/>
            <a:ext cx="3740505" cy="33676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F3E21C-3A25-9B49-9AFD-5FE6605F73AE}"/>
              </a:ext>
            </a:extLst>
          </p:cNvPr>
          <p:cNvGrpSpPr/>
          <p:nvPr/>
        </p:nvGrpSpPr>
        <p:grpSpPr>
          <a:xfrm>
            <a:off x="4620623" y="1470624"/>
            <a:ext cx="2210443" cy="584522"/>
            <a:chOff x="2386887" y="3490092"/>
            <a:chExt cx="2881256" cy="7619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883402-BA42-0046-AFFE-EA5662E7D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9CF809-4E17-C142-871D-ABBCB17640DD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B57731E-79A0-2C4F-90FA-3274203C05FD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57A4F6-C676-A94A-8FD0-391FBD227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180" y="2986849"/>
            <a:ext cx="2023584" cy="2023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3629F4-1683-0F42-B025-A0907FFB8A1C}"/>
              </a:ext>
            </a:extLst>
          </p:cNvPr>
          <p:cNvSpPr txBox="1"/>
          <p:nvPr/>
        </p:nvSpPr>
        <p:spPr>
          <a:xfrm>
            <a:off x="6640879" y="1241358"/>
            <a:ext cx="2472612" cy="101566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Eliminate sequential dependencies</a:t>
            </a:r>
            <a:endParaRPr lang="en-US" sz="2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4C8D6-A5E4-DD4A-9654-1357D4D065B8}"/>
              </a:ext>
            </a:extLst>
          </p:cNvPr>
          <p:cNvSpPr txBox="1"/>
          <p:nvPr/>
        </p:nvSpPr>
        <p:spPr>
          <a:xfrm>
            <a:off x="6582721" y="3547127"/>
            <a:ext cx="2588927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 work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216195-253E-294D-B450-AE490AA77CF3}"/>
                  </a:ext>
                </a:extLst>
              </p:cNvPr>
              <p:cNvSpPr txBox="1"/>
              <p:nvPr/>
            </p:nvSpPr>
            <p:spPr>
              <a:xfrm>
                <a:off x="2185792" y="4337031"/>
                <a:ext cx="4716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216195-253E-294D-B450-AE490AA7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92" y="4337031"/>
                <a:ext cx="4716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1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6925048" cy="857400"/>
          </a:xfrm>
        </p:spPr>
        <p:txBody>
          <a:bodyPr/>
          <a:lstStyle/>
          <a:p>
            <a:r>
              <a:rPr lang="en-US" dirty="0"/>
              <a:t>Results: Parallel s-clique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First</a:t>
            </a:r>
            <a:r>
              <a:rPr lang="en-US" sz="2200" dirty="0"/>
              <a:t> to obtain 4-clique counts on:</a:t>
            </a:r>
          </a:p>
          <a:p>
            <a:pPr lvl="1"/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ClueWeb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200" dirty="0">
                <a:solidFill>
                  <a:srgbClr val="00B050"/>
                </a:solidFill>
              </a:rPr>
              <a:t>74 billion edges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in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B050"/>
                </a:solidFill>
              </a:rPr>
              <a:t>&lt; 2 hours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Hyperlink2014 (</a:t>
            </a:r>
            <a:r>
              <a:rPr lang="en-US" sz="2200" dirty="0">
                <a:solidFill>
                  <a:srgbClr val="00B050"/>
                </a:solidFill>
              </a:rPr>
              <a:t>~100 billion edges</a:t>
            </a: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) in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&lt; 4 hours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Hyperlink2012 (</a:t>
            </a:r>
            <a:r>
              <a:rPr lang="en-US" sz="2200" dirty="0">
                <a:solidFill>
                  <a:srgbClr val="00B050"/>
                </a:solidFill>
              </a:rPr>
              <a:t>~200 billion edges</a:t>
            </a:r>
            <a:r>
              <a:rPr lang="en-US" sz="2200" dirty="0">
                <a:solidFill>
                  <a:schemeClr val="tx2">
                    <a:lumMod val="10000"/>
                  </a:schemeClr>
                </a:solidFill>
              </a:rPr>
              <a:t>) in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&lt; 45 hours</a:t>
            </a:r>
          </a:p>
          <a:p>
            <a:r>
              <a:rPr lang="en-US" sz="2200" dirty="0"/>
              <a:t>Other implementations run out of memory on these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6A6FC-13AD-9748-A33E-CB580F8196AD}"/>
              </a:ext>
            </a:extLst>
          </p:cNvPr>
          <p:cNvGrpSpPr/>
          <p:nvPr/>
        </p:nvGrpSpPr>
        <p:grpSpPr>
          <a:xfrm>
            <a:off x="2435744" y="3118109"/>
            <a:ext cx="3640992" cy="838348"/>
            <a:chOff x="584356" y="3532339"/>
            <a:chExt cx="3640992" cy="8383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FA4FE-A97E-8146-9AA8-A5FAF5DC6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8751B5-9661-DE42-9E4B-C30AC8042319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E34B31-ECEB-7047-8795-BB1F1750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D396C7-B192-3947-9D7C-BA7E61C7B0F5}"/>
              </a:ext>
            </a:extLst>
          </p:cNvPr>
          <p:cNvSpPr txBox="1"/>
          <p:nvPr/>
        </p:nvSpPr>
        <p:spPr>
          <a:xfrm>
            <a:off x="2505451" y="4153941"/>
            <a:ext cx="3711371" cy="70788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Theory + Systems: Reduces memory usage</a:t>
            </a:r>
            <a:endParaRPr lang="en-US" sz="20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Parallel nucleus decomposition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Arboricity orientations + s-clique counting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‘21, ACDA]</a:t>
            </a:r>
          </a:p>
          <a:p>
            <a:pPr lvl="1"/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Nucleus decomposition </a:t>
            </a:r>
            <a:r>
              <a:rPr lang="en-US" sz="2000" b="1" dirty="0">
                <a:solidFill>
                  <a:srgbClr val="00B050"/>
                </a:solidFill>
              </a:rPr>
              <a:t>[</a:t>
            </a:r>
            <a:r>
              <a:rPr lang="en-US" sz="2000" b="1" u="sng" dirty="0">
                <a:solidFill>
                  <a:srgbClr val="00B050"/>
                </a:solidFill>
              </a:rPr>
              <a:t>S</a:t>
            </a:r>
            <a:r>
              <a:rPr lang="en-US" sz="2000" b="1" dirty="0">
                <a:solidFill>
                  <a:srgbClr val="00B050"/>
                </a:solidFill>
              </a:rPr>
              <a:t>DS ‘22, VLDB]</a:t>
            </a:r>
          </a:p>
          <a:p>
            <a:pPr marL="533400" lvl="1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Other parallel clustering algorithms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Correlation clustering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DEŁM ‘21, VLDB]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Hierarchical agglomerative clustering (HAC)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222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Large-scale graph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700" y="914429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accent5"/>
                </a:solidFill>
              </a:rPr>
              <a:t>Challenges</a:t>
            </a:r>
            <a:r>
              <a:rPr lang="en-US" sz="22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A9345-BC64-F041-96DA-BBCA396B6FBF}"/>
              </a:ext>
            </a:extLst>
          </p:cNvPr>
          <p:cNvSpPr txBox="1"/>
          <p:nvPr/>
        </p:nvSpPr>
        <p:spPr>
          <a:xfrm>
            <a:off x="-1239" y="3510200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Work-intensive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95B5D-21F8-F245-BF50-70830309FE6A}"/>
              </a:ext>
            </a:extLst>
          </p:cNvPr>
          <p:cNvSpPr txBox="1"/>
          <p:nvPr/>
        </p:nvSpPr>
        <p:spPr>
          <a:xfrm>
            <a:off x="2932403" y="4188337"/>
            <a:ext cx="2633989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Sequential dependencies</a:t>
            </a:r>
            <a:endParaRPr lang="en-US" sz="2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2E2AC-4BB6-AB4C-A7A9-64EA5D07A512}"/>
              </a:ext>
            </a:extLst>
          </p:cNvPr>
          <p:cNvSpPr txBox="1"/>
          <p:nvPr/>
        </p:nvSpPr>
        <p:spPr>
          <a:xfrm>
            <a:off x="6120935" y="1982693"/>
            <a:ext cx="2633989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Irregular memory accesses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AF4F2-3FC2-234B-B774-751946EB64CF}"/>
              </a:ext>
            </a:extLst>
          </p:cNvPr>
          <p:cNvSpPr txBox="1"/>
          <p:nvPr/>
        </p:nvSpPr>
        <p:spPr>
          <a:xfrm>
            <a:off x="6120936" y="4418122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Difficult to program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F9DD4-210A-394E-BC8C-C8DDC52FE7A2}"/>
              </a:ext>
            </a:extLst>
          </p:cNvPr>
          <p:cNvSpPr txBox="1"/>
          <p:nvPr/>
        </p:nvSpPr>
        <p:spPr>
          <a:xfrm>
            <a:off x="2993962" y="2825768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Large-scale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B0ED60-9826-C245-9534-F7085E80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22" y="963945"/>
            <a:ext cx="2510870" cy="1868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77A86-DF57-AD45-A758-A7953ADA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31" y="1599020"/>
            <a:ext cx="1974450" cy="19744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05FAE4-7169-F64D-9FA6-DD6988518592}"/>
              </a:ext>
            </a:extLst>
          </p:cNvPr>
          <p:cNvGrpSpPr/>
          <p:nvPr/>
        </p:nvGrpSpPr>
        <p:grpSpPr>
          <a:xfrm>
            <a:off x="2808769" y="3414195"/>
            <a:ext cx="2881256" cy="761910"/>
            <a:chOff x="2386887" y="3490092"/>
            <a:chExt cx="2881256" cy="7619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D3D387D-7FE4-AA4D-BC23-1BD75F87C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CC7CEA-7A46-C246-BB04-4A17369B8EA6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657C9F-2EFF-BD42-BD88-0ED47343341D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omputer Clip Art Frustrated Person - Coder Icon (475x500)">
            <a:extLst>
              <a:ext uri="{FF2B5EF4-FFF2-40B4-BE49-F238E27FC236}">
                <a16:creationId xmlns:a16="http://schemas.microsoft.com/office/drawing/2014/main" id="{AE1E3442-4F58-724A-BD24-DC5A23E3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078" y="2799309"/>
            <a:ext cx="1499772" cy="15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B5521B-0B5E-4642-A3A6-8F00DCC286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40" y="1017964"/>
            <a:ext cx="3741448" cy="961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EF910F-2FB9-CD49-9344-9677DB8AAFE9}"/>
              </a:ext>
            </a:extLst>
          </p:cNvPr>
          <p:cNvSpPr txBox="1"/>
          <p:nvPr/>
        </p:nvSpPr>
        <p:spPr>
          <a:xfrm>
            <a:off x="2993962" y="2825768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Parallelism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893C20-3FEF-954D-A7E8-88C0342C9D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6919" y="965868"/>
            <a:ext cx="1968074" cy="18259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F7E32F-74DB-E344-8141-2C093E94A205}"/>
              </a:ext>
            </a:extLst>
          </p:cNvPr>
          <p:cNvSpPr txBox="1"/>
          <p:nvPr/>
        </p:nvSpPr>
        <p:spPr>
          <a:xfrm>
            <a:off x="-1239" y="3510200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 work</a:t>
            </a:r>
            <a:endParaRPr lang="en-US" sz="2000" i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2E8555-298C-FA41-AF01-381D33DDA82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89" y="1771829"/>
            <a:ext cx="1650322" cy="16537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31E9F2-1B08-7245-9AE5-C33F88A4C0BF}"/>
              </a:ext>
            </a:extLst>
          </p:cNvPr>
          <p:cNvSpPr txBox="1"/>
          <p:nvPr/>
        </p:nvSpPr>
        <p:spPr>
          <a:xfrm>
            <a:off x="2677241" y="4200712"/>
            <a:ext cx="3267430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Eliminate sequential dependencies</a:t>
            </a:r>
            <a:endParaRPr lang="en-US" sz="2000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343A376-C771-5343-A735-230E471C420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393" y="3225878"/>
            <a:ext cx="1065125" cy="10060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93A41F8-F1CB-3C49-828F-746750036F42}"/>
              </a:ext>
            </a:extLst>
          </p:cNvPr>
          <p:cNvSpPr txBox="1"/>
          <p:nvPr/>
        </p:nvSpPr>
        <p:spPr>
          <a:xfrm>
            <a:off x="5875011" y="1990497"/>
            <a:ext cx="2781905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Performance engineering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35" name="Picture 2" descr="Online Health And - Optimize Website Illustration Png (470x367)">
            <a:extLst>
              <a:ext uri="{FF2B5EF4-FFF2-40B4-BE49-F238E27FC236}">
                <a16:creationId xmlns:a16="http://schemas.microsoft.com/office/drawing/2014/main" id="{778564BE-709B-3443-A9D0-DBFD74293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1109" y="488168"/>
            <a:ext cx="1945706" cy="15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C4F03C9-3FCB-F24E-B20E-B88279A7CB96}"/>
              </a:ext>
            </a:extLst>
          </p:cNvPr>
          <p:cNvSpPr txBox="1"/>
          <p:nvPr/>
        </p:nvSpPr>
        <p:spPr>
          <a:xfrm>
            <a:off x="6120936" y="4418122"/>
            <a:ext cx="2633989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Real-world frameworks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82AE5CD-5459-6F42-A9D5-41F0E6369CC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083" y="2730047"/>
            <a:ext cx="1987693" cy="1656411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05A1A60-2C4F-B341-AFF7-737826769DCC}"/>
              </a:ext>
            </a:extLst>
          </p:cNvPr>
          <p:cNvSpPr txBox="1">
            <a:spLocks/>
          </p:cNvSpPr>
          <p:nvPr/>
        </p:nvSpPr>
        <p:spPr>
          <a:xfrm>
            <a:off x="514378" y="916109"/>
            <a:ext cx="8631301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200">
                <a:solidFill>
                  <a:schemeClr val="accent5"/>
                </a:solidFill>
              </a:rPr>
              <a:t>Solutions</a:t>
            </a:r>
            <a:r>
              <a:rPr lang="en-US" sz="2200"/>
              <a:t>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7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26" grpId="0"/>
      <p:bldP spid="30" grpId="0" animBg="1"/>
      <p:bldP spid="32" grpId="0"/>
      <p:bldP spid="34" grpId="0"/>
      <p:bldP spid="36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rgbClr val="00B050"/>
                </a:solidFill>
              </a:rPr>
              <a:t>Direct the graph using an arboricity orientation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FF533F-3B94-904A-B2AF-251057994F7E}"/>
              </a:ext>
            </a:extLst>
          </p:cNvPr>
          <p:cNvGrpSpPr/>
          <p:nvPr/>
        </p:nvGrpSpPr>
        <p:grpSpPr>
          <a:xfrm>
            <a:off x="616393" y="1619053"/>
            <a:ext cx="1799584" cy="2221134"/>
            <a:chOff x="269623" y="1927863"/>
            <a:chExt cx="1799584" cy="22211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00856D-4CB9-ED4C-810E-F6DF325AD9A8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7198862-D506-F144-A78C-3E7DAC1B11EC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FBB9B5A-2F70-8845-95C7-44040D6C7D4D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7996D4E-95A2-1740-9152-24F9C35CCEBC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1E535251-1733-EA4A-9A18-6573316F4CE6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F0B517E-87DE-114B-A376-EC630B08A776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E15849CF-C65E-E747-98CA-F91EBEDAE5CF}"/>
                      </a:ext>
                    </a:extLst>
                  </p:cNvPr>
                  <p:cNvCxnSpPr>
                    <a:cxnSpLocks/>
                    <a:stCxn id="26" idx="6"/>
                    <a:endCxn id="27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4671E07C-6DDC-1147-8F60-775ED8CB1464}"/>
                      </a:ext>
                    </a:extLst>
                  </p:cNvPr>
                  <p:cNvCxnSpPr>
                    <a:cxnSpLocks/>
                    <a:stCxn id="28" idx="6"/>
                    <a:endCxn id="27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D671F5E-6E17-EA40-9929-9EDEA47D0606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92058E6-68A9-9E47-9002-3D61A32CA9E9}"/>
                      </a:ext>
                    </a:extLst>
                  </p:cNvPr>
                  <p:cNvCxnSpPr>
                    <a:cxnSpLocks/>
                    <a:stCxn id="26" idx="6"/>
                    <a:endCxn id="31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FEC8B187-281A-1045-8C53-68228A9A8447}"/>
                      </a:ext>
                    </a:extLst>
                  </p:cNvPr>
                  <p:cNvCxnSpPr>
                    <a:cxnSpLocks/>
                    <a:stCxn id="28" idx="6"/>
                    <a:endCxn id="31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597833-0E3C-BF47-BB96-A2176943B1A3}"/>
                    </a:ext>
                  </a:extLst>
                </p:cNvPr>
                <p:cNvCxnSpPr>
                  <a:cxnSpLocks/>
                  <a:stCxn id="26" idx="5"/>
                  <a:endCxn id="28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5F63B55-C789-3E47-881D-1A5E2E1C2250}"/>
                    </a:ext>
                  </a:extLst>
                </p:cNvPr>
                <p:cNvCxnSpPr>
                  <a:cxnSpLocks/>
                  <a:stCxn id="27" idx="4"/>
                  <a:endCxn id="31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23A32D-5751-1545-B120-E421A5150927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9C766A-D0A4-264E-B847-A22565105F45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9F892-4DA9-1F4B-AE9B-0958202409D8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DCF88-58B4-8546-86CA-2D4F0609C79C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9D62CF6-1A5D-F04F-BF78-33E37B2BE6C9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58EB98-6D20-8847-AD18-5BAFD769199C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7CD940-42B6-8E4F-8ABF-AD296017FBC7}"/>
                </a:ext>
              </a:extLst>
            </p:cNvPr>
            <p:cNvCxnSpPr>
              <a:cxnSpLocks/>
              <a:stCxn id="39" idx="1"/>
              <a:endCxn id="28" idx="5"/>
            </p:cNvCxnSpPr>
            <p:nvPr/>
          </p:nvCxnSpPr>
          <p:spPr>
            <a:xfrm flipH="1" flipV="1">
              <a:off x="745676" y="3072503"/>
              <a:ext cx="376131" cy="74919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D4CF6A-16FF-E44F-A831-C1408A4C451E}"/>
                </a:ext>
              </a:extLst>
            </p:cNvPr>
            <p:cNvCxnSpPr>
              <a:cxnSpLocks/>
              <a:stCxn id="39" idx="7"/>
              <a:endCxn id="31" idx="3"/>
            </p:cNvCxnSpPr>
            <p:nvPr/>
          </p:nvCxnSpPr>
          <p:spPr>
            <a:xfrm flipV="1">
              <a:off x="1217637" y="3085362"/>
              <a:ext cx="387046" cy="736336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68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rgbClr val="00B050"/>
                </a:solidFill>
              </a:rPr>
              <a:t>Direct the graph using an arboricity orientation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E3475D6-F44A-6046-92C2-AF93230F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FF533F-3B94-904A-B2AF-251057994F7E}"/>
              </a:ext>
            </a:extLst>
          </p:cNvPr>
          <p:cNvGrpSpPr/>
          <p:nvPr/>
        </p:nvGrpSpPr>
        <p:grpSpPr>
          <a:xfrm>
            <a:off x="609283" y="1603516"/>
            <a:ext cx="1799584" cy="2240061"/>
            <a:chOff x="269623" y="1927863"/>
            <a:chExt cx="1799584" cy="22400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00856D-4CB9-ED4C-810E-F6DF325AD9A8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34609"/>
              <a:chOff x="2303953" y="1174936"/>
              <a:chExt cx="1771038" cy="223460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7198862-D506-F144-A78C-3E7DAC1B11EC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FBB9B5A-2F70-8845-95C7-44040D6C7D4D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7996D4E-95A2-1740-9152-24F9C35CCEBC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1E535251-1733-EA4A-9A18-6573316F4CE6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F0B517E-87DE-114B-A376-EC630B08A776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E15849CF-C65E-E747-98CA-F91EBEDAE5CF}"/>
                      </a:ext>
                    </a:extLst>
                  </p:cNvPr>
                  <p:cNvCxnSpPr>
                    <a:cxnSpLocks/>
                    <a:stCxn id="26" idx="6"/>
                    <a:endCxn id="27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>
                    <a:headEnd type="none" w="med" len="lg"/>
                    <a:tailEnd type="triangle" w="med" len="lg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4671E07C-6DDC-1147-8F60-775ED8CB1464}"/>
                      </a:ext>
                    </a:extLst>
                  </p:cNvPr>
                  <p:cNvCxnSpPr>
                    <a:cxnSpLocks/>
                    <a:stCxn id="28" idx="6"/>
                    <a:endCxn id="27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>
                    <a:headEnd type="triangle" w="med" len="lg"/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D671F5E-6E17-EA40-9929-9EDEA47D0606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92058E6-68A9-9E47-9002-3D61A32CA9E9}"/>
                      </a:ext>
                    </a:extLst>
                  </p:cNvPr>
                  <p:cNvCxnSpPr>
                    <a:cxnSpLocks/>
                    <a:stCxn id="26" idx="6"/>
                    <a:endCxn id="31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>
                    <a:tailEnd type="triangle" w="med" len="lg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FEC8B187-281A-1045-8C53-68228A9A8447}"/>
                      </a:ext>
                    </a:extLst>
                  </p:cNvPr>
                  <p:cNvCxnSpPr>
                    <a:cxnSpLocks/>
                    <a:stCxn id="28" idx="6"/>
                    <a:endCxn id="31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>
                    <a:headEnd type="triangle" w="med" len="lg"/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597833-0E3C-BF47-BB96-A2176943B1A3}"/>
                    </a:ext>
                  </a:extLst>
                </p:cNvPr>
                <p:cNvCxnSpPr>
                  <a:cxnSpLocks/>
                  <a:stCxn id="26" idx="5"/>
                  <a:endCxn id="28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>
                  <a:headEnd type="none"/>
                  <a:tailEnd type="triangle" w="med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5F63B55-C789-3E47-881D-1A5E2E1C2250}"/>
                    </a:ext>
                  </a:extLst>
                </p:cNvPr>
                <p:cNvCxnSpPr>
                  <a:cxnSpLocks/>
                  <a:stCxn id="27" idx="4"/>
                  <a:endCxn id="31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>
                  <a:headEnd type="none"/>
                  <a:tailEnd type="triangle" w="med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23A32D-5751-1545-B120-E421A5150927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9C766A-D0A4-264E-B847-A22565105F45}"/>
                  </a:ext>
                </a:extLst>
              </p:cNvPr>
              <p:cNvSpPr txBox="1"/>
              <p:nvPr/>
            </p:nvSpPr>
            <p:spPr>
              <a:xfrm>
                <a:off x="2732349" y="3009435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79F892-4DA9-1F4B-AE9B-0958202409D8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CDCF88-58B4-8546-86CA-2D4F0609C79C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9D62CF6-1A5D-F04F-BF78-33E37B2BE6C9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58EB98-6D20-8847-AD18-5BAFD769199C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7CD940-42B6-8E4F-8ABF-AD296017FBC7}"/>
                </a:ext>
              </a:extLst>
            </p:cNvPr>
            <p:cNvCxnSpPr>
              <a:cxnSpLocks/>
              <a:stCxn id="39" idx="1"/>
              <a:endCxn id="28" idx="5"/>
            </p:cNvCxnSpPr>
            <p:nvPr/>
          </p:nvCxnSpPr>
          <p:spPr>
            <a:xfrm flipH="1" flipV="1">
              <a:off x="745676" y="3072503"/>
              <a:ext cx="376131" cy="749195"/>
            </a:xfrm>
            <a:prstGeom prst="line">
              <a:avLst/>
            </a:prstGeom>
            <a:ln w="38100">
              <a:headEnd type="triangle" w="med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D4CF6A-16FF-E44F-A831-C1408A4C451E}"/>
                </a:ext>
              </a:extLst>
            </p:cNvPr>
            <p:cNvCxnSpPr>
              <a:cxnSpLocks/>
              <a:stCxn id="39" idx="7"/>
              <a:endCxn id="31" idx="3"/>
            </p:cNvCxnSpPr>
            <p:nvPr/>
          </p:nvCxnSpPr>
          <p:spPr>
            <a:xfrm flipV="1">
              <a:off x="1217637" y="3085362"/>
              <a:ext cx="387046" cy="736336"/>
            </a:xfrm>
            <a:prstGeom prst="line">
              <a:avLst/>
            </a:prstGeom>
            <a:ln w="38100">
              <a:headEnd type="triangle" w="med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4865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Construct a bucketing structure mapping r-cliques to a bucket based on # s-cliques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6DB1B-6567-354B-827E-0FF4112727BB}"/>
              </a:ext>
            </a:extLst>
          </p:cNvPr>
          <p:cNvSpPr txBox="1"/>
          <p:nvPr/>
        </p:nvSpPr>
        <p:spPr>
          <a:xfrm>
            <a:off x="122442" y="3513457"/>
            <a:ext cx="3289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 </a:t>
            </a:r>
            <a:r>
              <a:rPr lang="en-US" sz="1800" dirty="0" err="1"/>
              <a:t>ce</a:t>
            </a:r>
            <a:r>
              <a:rPr lang="en-US" sz="1800" dirty="0"/>
              <a:t>, de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/>
              <a:t>: ab, ac, ad, </a:t>
            </a:r>
            <a:r>
              <a:rPr lang="en-US" sz="1800" dirty="0" err="1"/>
              <a:t>bc</a:t>
            </a:r>
            <a:r>
              <a:rPr lang="en-US" sz="1800" dirty="0"/>
              <a:t>, </a:t>
            </a:r>
            <a:r>
              <a:rPr lang="en-US" sz="1800" dirty="0" err="1"/>
              <a:t>bd</a:t>
            </a:r>
            <a:endParaRPr lang="en-US" sz="1800" dirty="0"/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cd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E4D74CB-299F-5042-8123-481B0B8051CB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2F8849D-2AD6-F44D-9561-8483F6D03B84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1D92954-99A6-1D4E-BC99-711EE12163D0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5A29B51D-C57D-0540-8506-38A1786108FD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027AA837-52BC-4A40-95D9-AAB8603AB616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02DC7226-1F36-E644-B519-C406641F74AF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1570EEE6-FA92-5041-86FE-90A20D72A485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8D89156-7D2A-A547-BCDF-BCE4D7DB9C85}"/>
                      </a:ext>
                    </a:extLst>
                  </p:cNvPr>
                  <p:cNvCxnSpPr>
                    <a:cxnSpLocks/>
                    <a:stCxn id="116" idx="6"/>
                    <a:endCxn id="117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7259986-CD77-E44B-B6F7-22B77535FA9D}"/>
                      </a:ext>
                    </a:extLst>
                  </p:cNvPr>
                  <p:cNvCxnSpPr>
                    <a:cxnSpLocks/>
                    <a:stCxn id="118" idx="6"/>
                    <a:endCxn id="117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1319A5A5-1B12-4C46-9433-F4B9F82A473C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B7B95BA4-A8C7-554C-967A-98CA2F5D40FA}"/>
                      </a:ext>
                    </a:extLst>
                  </p:cNvPr>
                  <p:cNvCxnSpPr>
                    <a:cxnSpLocks/>
                    <a:stCxn id="116" idx="6"/>
                    <a:endCxn id="121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295BCC95-BAEB-2D4A-824D-479706FA18DE}"/>
                      </a:ext>
                    </a:extLst>
                  </p:cNvPr>
                  <p:cNvCxnSpPr>
                    <a:cxnSpLocks/>
                    <a:stCxn id="118" idx="6"/>
                    <a:endCxn id="121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6A649CF-4070-7044-8CB1-1AAD9BA387F5}"/>
                    </a:ext>
                  </a:extLst>
                </p:cNvPr>
                <p:cNvCxnSpPr>
                  <a:cxnSpLocks/>
                  <a:stCxn id="116" idx="5"/>
                  <a:endCxn id="118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B2B22688-12A3-4F4A-A944-C94F8387561B}"/>
                    </a:ext>
                  </a:extLst>
                </p:cNvPr>
                <p:cNvCxnSpPr>
                  <a:cxnSpLocks/>
                  <a:stCxn id="117" idx="4"/>
                  <a:endCxn id="121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67419B7-708F-7E42-819E-9EE8A326575F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439B78D-2D5E-8745-95D0-D05BEFD561C1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B9D2564-9CB9-7F43-9F47-1AC8B8C8BD17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B83E593-0ABD-8543-A0E4-DD8EABE46576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A97D892-54AA-3B49-8E0A-D5640FCB31DD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9B9234E-768A-F642-B29A-21D2A8A968E5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482F55A-CC26-8646-ACA2-EE275A9657B6}"/>
                </a:ext>
              </a:extLst>
            </p:cNvPr>
            <p:cNvCxnSpPr>
              <a:cxnSpLocks/>
              <a:stCxn id="104" idx="1"/>
              <a:endCxn id="118" idx="5"/>
            </p:cNvCxnSpPr>
            <p:nvPr/>
          </p:nvCxnSpPr>
          <p:spPr>
            <a:xfrm flipH="1" flipV="1">
              <a:off x="745676" y="3072503"/>
              <a:ext cx="376131" cy="749195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B09911-E4C0-9F42-97ED-AB087947DFD6}"/>
                </a:ext>
              </a:extLst>
            </p:cNvPr>
            <p:cNvCxnSpPr>
              <a:cxnSpLocks/>
              <a:stCxn id="104" idx="7"/>
              <a:endCxn id="121" idx="3"/>
            </p:cNvCxnSpPr>
            <p:nvPr/>
          </p:nvCxnSpPr>
          <p:spPr>
            <a:xfrm flipV="1">
              <a:off x="1217637" y="3085362"/>
              <a:ext cx="387046" cy="736336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7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9AAF95-BC9B-B94C-A6B5-7109D3F62134}"/>
              </a:ext>
            </a:extLst>
          </p:cNvPr>
          <p:cNvSpPr txBox="1"/>
          <p:nvPr/>
        </p:nvSpPr>
        <p:spPr>
          <a:xfrm>
            <a:off x="122442" y="3513457"/>
            <a:ext cx="3289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3"/>
                </a:solidFill>
              </a:rPr>
              <a:t>ce</a:t>
            </a:r>
            <a:r>
              <a:rPr lang="en-US" sz="1800" dirty="0">
                <a:solidFill>
                  <a:schemeClr val="accent3"/>
                </a:solidFill>
              </a:rPr>
              <a:t>, de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/>
              <a:t>: ab, ac, ad, </a:t>
            </a:r>
            <a:r>
              <a:rPr lang="en-US" sz="1800" dirty="0" err="1"/>
              <a:t>bc</a:t>
            </a:r>
            <a:r>
              <a:rPr lang="en-US" sz="1800" dirty="0"/>
              <a:t>, </a:t>
            </a:r>
            <a:r>
              <a:rPr lang="en-US" sz="1800" dirty="0" err="1"/>
              <a:t>bd</a:t>
            </a:r>
            <a:endParaRPr lang="en-US" sz="1800" dirty="0"/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cd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54DF40-218A-C84E-B6BB-DB52582A893C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34AD557-8853-6047-B3FE-261B747C4453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1080E5A-E80F-2442-88D4-7D7ACF4AF7BB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72CD8BB1-1C4F-8A48-B3BE-7C91C99E2F0A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CEE4E34-569E-9B43-A5F4-568C00E4B51C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8AFB36D3-DBEC-E643-9F58-9ADF3B8AAADD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2ABFCB26-BADD-9148-A206-16088EA1776D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F1E9BA7-6724-9D45-87BE-B2092870A479}"/>
                      </a:ext>
                    </a:extLst>
                  </p:cNvPr>
                  <p:cNvCxnSpPr>
                    <a:cxnSpLocks/>
                    <a:stCxn id="95" idx="6"/>
                    <a:endCxn id="96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5FA0229-F944-1F45-9465-207A91C1D966}"/>
                      </a:ext>
                    </a:extLst>
                  </p:cNvPr>
                  <p:cNvCxnSpPr>
                    <a:cxnSpLocks/>
                    <a:stCxn id="97" idx="6"/>
                    <a:endCxn id="96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2CFF65B-86A1-8346-95A1-61A7DFF063C7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B970F0D-DDC1-1C4B-92EA-650C4C32DB16}"/>
                      </a:ext>
                    </a:extLst>
                  </p:cNvPr>
                  <p:cNvCxnSpPr>
                    <a:cxnSpLocks/>
                    <a:stCxn id="95" idx="6"/>
                    <a:endCxn id="100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CAB6C0C4-19A5-DE4D-A706-1AB9B1EF67D4}"/>
                      </a:ext>
                    </a:extLst>
                  </p:cNvPr>
                  <p:cNvCxnSpPr>
                    <a:cxnSpLocks/>
                    <a:stCxn id="97" idx="6"/>
                    <a:endCxn id="100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A56C7BB6-53DB-EF4C-8299-21C5F3013A2A}"/>
                    </a:ext>
                  </a:extLst>
                </p:cNvPr>
                <p:cNvCxnSpPr>
                  <a:cxnSpLocks/>
                  <a:stCxn id="95" idx="5"/>
                  <a:endCxn id="97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5AC96-318A-C146-AEA8-41EDCC28398C}"/>
                    </a:ext>
                  </a:extLst>
                </p:cNvPr>
                <p:cNvCxnSpPr>
                  <a:cxnSpLocks/>
                  <a:stCxn id="96" idx="4"/>
                  <a:endCxn id="100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67A8228-16C4-7845-A9C5-FFD15FB2C47D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97DC4A-F02C-A546-ACFF-27FD7A32BCB0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BDC2D3F-9006-3049-98BC-533CDFB9E890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87F13A0-F821-7B4E-95A1-CFA1B85555DA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AE487-51DA-114B-A85A-738D487D258F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CCCC1-5DE5-AE48-9F49-F488BD979C61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371D3F6-2B8F-E64B-B763-9FEEFD3EA9AD}"/>
                </a:ext>
              </a:extLst>
            </p:cNvPr>
            <p:cNvCxnSpPr>
              <a:cxnSpLocks/>
              <a:stCxn id="83" idx="1"/>
              <a:endCxn id="97" idx="5"/>
            </p:cNvCxnSpPr>
            <p:nvPr/>
          </p:nvCxnSpPr>
          <p:spPr>
            <a:xfrm flipH="1" flipV="1">
              <a:off x="745676" y="3072503"/>
              <a:ext cx="376131" cy="749195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79EF91B-0A1A-0C4C-88E7-B1D04730B945}"/>
                </a:ext>
              </a:extLst>
            </p:cNvPr>
            <p:cNvCxnSpPr>
              <a:cxnSpLocks/>
              <a:stCxn id="83" idx="7"/>
              <a:endCxn id="100" idx="3"/>
            </p:cNvCxnSpPr>
            <p:nvPr/>
          </p:nvCxnSpPr>
          <p:spPr>
            <a:xfrm flipV="1">
              <a:off x="1217637" y="3085362"/>
              <a:ext cx="387046" cy="736336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235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 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9AAF95-BC9B-B94C-A6B5-7109D3F62134}"/>
              </a:ext>
            </a:extLst>
          </p:cNvPr>
          <p:cNvSpPr txBox="1"/>
          <p:nvPr/>
        </p:nvSpPr>
        <p:spPr>
          <a:xfrm>
            <a:off x="122442" y="3513457"/>
            <a:ext cx="3289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3"/>
                </a:solidFill>
              </a:rPr>
              <a:t>ce</a:t>
            </a:r>
            <a:r>
              <a:rPr lang="en-US" sz="1800" dirty="0">
                <a:solidFill>
                  <a:schemeClr val="accent3"/>
                </a:solidFill>
              </a:rPr>
              <a:t>, de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/>
              <a:t>: ab, ac, ad, </a:t>
            </a:r>
            <a:r>
              <a:rPr lang="en-US" sz="1800" dirty="0" err="1"/>
              <a:t>bc</a:t>
            </a:r>
            <a:r>
              <a:rPr lang="en-US" sz="1800" dirty="0"/>
              <a:t>, </a:t>
            </a:r>
            <a:r>
              <a:rPr lang="en-US" sz="1800" dirty="0" err="1"/>
              <a:t>bd</a:t>
            </a:r>
            <a:endParaRPr lang="en-US" sz="1800" dirty="0"/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cd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54DF40-218A-C84E-B6BB-DB52582A893C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34AD557-8853-6047-B3FE-261B747C4453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1080E5A-E80F-2442-88D4-7D7ACF4AF7BB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72CD8BB1-1C4F-8A48-B3BE-7C91C99E2F0A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ACEE4E34-569E-9B43-A5F4-568C00E4B51C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8AFB36D3-DBEC-E643-9F58-9ADF3B8AAADD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2ABFCB26-BADD-9148-A206-16088EA1776D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F1E9BA7-6724-9D45-87BE-B2092870A479}"/>
                      </a:ext>
                    </a:extLst>
                  </p:cNvPr>
                  <p:cNvCxnSpPr>
                    <a:cxnSpLocks/>
                    <a:stCxn id="95" idx="6"/>
                    <a:endCxn id="96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5FA0229-F944-1F45-9465-207A91C1D966}"/>
                      </a:ext>
                    </a:extLst>
                  </p:cNvPr>
                  <p:cNvCxnSpPr>
                    <a:cxnSpLocks/>
                    <a:stCxn id="97" idx="6"/>
                    <a:endCxn id="96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2CFF65B-86A1-8346-95A1-61A7DFF063C7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B970F0D-DDC1-1C4B-92EA-650C4C32DB16}"/>
                      </a:ext>
                    </a:extLst>
                  </p:cNvPr>
                  <p:cNvCxnSpPr>
                    <a:cxnSpLocks/>
                    <a:stCxn id="95" idx="6"/>
                    <a:endCxn id="100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CAB6C0C4-19A5-DE4D-A706-1AB9B1EF67D4}"/>
                      </a:ext>
                    </a:extLst>
                  </p:cNvPr>
                  <p:cNvCxnSpPr>
                    <a:cxnSpLocks/>
                    <a:stCxn id="97" idx="6"/>
                    <a:endCxn id="100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A56C7BB6-53DB-EF4C-8299-21C5F3013A2A}"/>
                    </a:ext>
                  </a:extLst>
                </p:cNvPr>
                <p:cNvCxnSpPr>
                  <a:cxnSpLocks/>
                  <a:stCxn id="95" idx="5"/>
                  <a:endCxn id="97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5AC96-318A-C146-AEA8-41EDCC28398C}"/>
                    </a:ext>
                  </a:extLst>
                </p:cNvPr>
                <p:cNvCxnSpPr>
                  <a:cxnSpLocks/>
                  <a:stCxn id="96" idx="4"/>
                  <a:endCxn id="100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67A8228-16C4-7845-A9C5-FFD15FB2C47D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97DC4A-F02C-A546-ACFF-27FD7A32BCB0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BDC2D3F-9006-3049-98BC-533CDFB9E890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87F13A0-F821-7B4E-95A1-CFA1B85555DA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AE487-51DA-114B-A85A-738D487D258F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BCCCC1-5DE5-AE48-9F49-F488BD979C61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46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648FEF-93EF-6140-91B7-AAB4713DF4E2}"/>
              </a:ext>
            </a:extLst>
          </p:cNvPr>
          <p:cNvSpPr txBox="1"/>
          <p:nvPr/>
        </p:nvSpPr>
        <p:spPr>
          <a:xfrm>
            <a:off x="122442" y="3513457"/>
            <a:ext cx="3525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/>
              <a:t>: ab, ac, ad, </a:t>
            </a:r>
            <a:r>
              <a:rPr lang="en-US" sz="1800" dirty="0" err="1"/>
              <a:t>bc</a:t>
            </a:r>
            <a:r>
              <a:rPr lang="en-US" sz="1800" dirty="0"/>
              <a:t>, </a:t>
            </a:r>
            <a:r>
              <a:rPr lang="en-US" sz="1800" dirty="0" err="1"/>
              <a:t>bd</a:t>
            </a:r>
            <a:r>
              <a:rPr lang="en-US" sz="1800" dirty="0"/>
              <a:t>, cd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D8F7D0-339E-F040-B31B-01EEC2415F44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EF63571-EE0D-4047-9815-DE44996CEAD1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6FAE848-1F7F-774C-9B47-CFCB58EB5A2F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DEF449F-0D10-EB49-A512-DB906C9C26A3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E46C5E9-253A-4B45-AD45-761DAB0FCBED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7A2C28C-9CC9-284C-8C0D-5EA40947C703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9A471967-BCDF-294D-8AC9-3CB62774DC15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B839866-ED76-6B4F-BC36-3C626CE2CA2D}"/>
                      </a:ext>
                    </a:extLst>
                  </p:cNvPr>
                  <p:cNvCxnSpPr>
                    <a:cxnSpLocks/>
                    <a:stCxn id="86" idx="6"/>
                    <a:endCxn id="87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951A308-50C4-B443-8206-9E7A70E2CDA4}"/>
                      </a:ext>
                    </a:extLst>
                  </p:cNvPr>
                  <p:cNvCxnSpPr>
                    <a:cxnSpLocks/>
                    <a:stCxn id="88" idx="6"/>
                    <a:endCxn id="87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5FC39FB4-E277-2B43-AD4D-12F127B53AE1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B9148A9-43E1-0B45-B799-DA95A1705D2F}"/>
                      </a:ext>
                    </a:extLst>
                  </p:cNvPr>
                  <p:cNvCxnSpPr>
                    <a:cxnSpLocks/>
                    <a:stCxn id="86" idx="6"/>
                    <a:endCxn id="91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FA5B6304-25BC-F043-B6AD-C6B2ABBD1C98}"/>
                      </a:ext>
                    </a:extLst>
                  </p:cNvPr>
                  <p:cNvCxnSpPr>
                    <a:cxnSpLocks/>
                    <a:stCxn id="88" idx="6"/>
                    <a:endCxn id="91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BC167E3-D568-DE45-968E-EA290DAE40DF}"/>
                    </a:ext>
                  </a:extLst>
                </p:cNvPr>
                <p:cNvCxnSpPr>
                  <a:cxnSpLocks/>
                  <a:stCxn id="86" idx="5"/>
                  <a:endCxn id="88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59A44F48-2AE6-3145-895D-6FE7AF0680D5}"/>
                    </a:ext>
                  </a:extLst>
                </p:cNvPr>
                <p:cNvCxnSpPr>
                  <a:cxnSpLocks/>
                  <a:stCxn id="87" idx="4"/>
                  <a:endCxn id="91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2AC6F3-05FB-264F-93F3-6A6217F3F0EE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7B8FF1-F040-3447-9E0D-F61BC3A692A2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108EED-7D82-C044-903D-DAE5A0C0350C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EDDFF6-D3C8-1147-92F1-7058B6115C0E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92E8B45-D91D-634A-899B-05C4948C025E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A4C1EC-994C-6945-ABC9-97AC9D576B4E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924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 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7E5F47-AA27-2A47-B7FB-E4CB9B58AD5F}"/>
              </a:ext>
            </a:extLst>
          </p:cNvPr>
          <p:cNvSpPr txBox="1"/>
          <p:nvPr/>
        </p:nvSpPr>
        <p:spPr>
          <a:xfrm>
            <a:off x="122442" y="3513457"/>
            <a:ext cx="3525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accent3"/>
                </a:solidFill>
              </a:rPr>
              <a:t>ab, ac, ad, </a:t>
            </a:r>
            <a:r>
              <a:rPr lang="en-US" sz="1800" dirty="0" err="1">
                <a:solidFill>
                  <a:schemeClr val="accent3"/>
                </a:solidFill>
              </a:rPr>
              <a:t>bc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bd</a:t>
            </a:r>
            <a:r>
              <a:rPr lang="en-US" sz="1800" dirty="0">
                <a:solidFill>
                  <a:schemeClr val="accent3"/>
                </a:solidFill>
              </a:rPr>
              <a:t>, cd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24DF12-E8E7-4F4A-9D07-2BE25BAF83E4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ABF40D7-D24D-7C48-AEA1-41C82F2D2E51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A449886-6D7E-C64E-8106-4FC05055AC62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6919706" y="3232330"/>
                <a:chExt cx="1732976" cy="1640082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5AEB804-7071-2D4C-A18B-E84CB600340B}"/>
                    </a:ext>
                  </a:extLst>
                </p:cNvPr>
                <p:cNvGrpSpPr/>
                <p:nvPr/>
              </p:nvGrpSpPr>
              <p:grpSpPr>
                <a:xfrm>
                  <a:off x="6919706" y="3232330"/>
                  <a:ext cx="1732976" cy="1640082"/>
                  <a:chOff x="905948" y="3434518"/>
                  <a:chExt cx="1732976" cy="1640082"/>
                </a:xfrm>
              </p:grpSpPr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F6BBD0E-709C-FC43-92CF-6A91E97E4C08}"/>
                      </a:ext>
                    </a:extLst>
                  </p:cNvPr>
                  <p:cNvSpPr/>
                  <p:nvPr/>
                </p:nvSpPr>
                <p:spPr>
                  <a:xfrm>
                    <a:off x="905948" y="3434518"/>
                    <a:ext cx="232012" cy="2320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C5E3E088-711B-6640-A105-3D40574DA71B}"/>
                      </a:ext>
                    </a:extLst>
                  </p:cNvPr>
                  <p:cNvSpPr/>
                  <p:nvPr/>
                </p:nvSpPr>
                <p:spPr>
                  <a:xfrm>
                    <a:off x="2389924" y="343451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DE9F0EFA-993A-2A44-9CCC-AABFEE7D2FD0}"/>
                      </a:ext>
                    </a:extLst>
                  </p:cNvPr>
                  <p:cNvSpPr/>
                  <p:nvPr/>
                </p:nvSpPr>
                <p:spPr>
                  <a:xfrm>
                    <a:off x="905948" y="4822576"/>
                    <a:ext cx="232014" cy="2320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36E2DAE-AF64-7643-9F07-25461E6B9549}"/>
                      </a:ext>
                    </a:extLst>
                  </p:cNvPr>
                  <p:cNvCxnSpPr>
                    <a:cxnSpLocks/>
                    <a:stCxn id="86" idx="6"/>
                    <a:endCxn id="87" idx="2"/>
                  </p:cNvCxnSpPr>
                  <p:nvPr/>
                </p:nvCxnSpPr>
                <p:spPr>
                  <a:xfrm flipV="1">
                    <a:off x="1137962" y="3550524"/>
                    <a:ext cx="1251962" cy="2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932604A7-C85B-6046-A6E1-42302554A95A}"/>
                      </a:ext>
                    </a:extLst>
                  </p:cNvPr>
                  <p:cNvCxnSpPr>
                    <a:cxnSpLocks/>
                    <a:stCxn id="88" idx="6"/>
                    <a:endCxn id="87" idx="2"/>
                  </p:cNvCxnSpPr>
                  <p:nvPr/>
                </p:nvCxnSpPr>
                <p:spPr>
                  <a:xfrm flipV="1">
                    <a:off x="1137962" y="3550524"/>
                    <a:ext cx="1251962" cy="1388057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2CBB1A35-B802-594D-B87C-950CF39FC0E2}"/>
                      </a:ext>
                    </a:extLst>
                  </p:cNvPr>
                  <p:cNvSpPr/>
                  <p:nvPr/>
                </p:nvSpPr>
                <p:spPr>
                  <a:xfrm>
                    <a:off x="2406912" y="4842588"/>
                    <a:ext cx="232012" cy="23201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532B34E-A881-CB40-A42E-7DC3BA86B5A1}"/>
                      </a:ext>
                    </a:extLst>
                  </p:cNvPr>
                  <p:cNvCxnSpPr>
                    <a:cxnSpLocks/>
                    <a:stCxn id="86" idx="6"/>
                    <a:endCxn id="91" idx="2"/>
                  </p:cNvCxnSpPr>
                  <p:nvPr/>
                </p:nvCxnSpPr>
                <p:spPr>
                  <a:xfrm>
                    <a:off x="1137962" y="3550525"/>
                    <a:ext cx="1268950" cy="14080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90B6FC0-651E-284E-A027-8F75F03EA143}"/>
                      </a:ext>
                    </a:extLst>
                  </p:cNvPr>
                  <p:cNvCxnSpPr>
                    <a:cxnSpLocks/>
                    <a:stCxn id="88" idx="6"/>
                    <a:endCxn id="91" idx="2"/>
                  </p:cNvCxnSpPr>
                  <p:nvPr/>
                </p:nvCxnSpPr>
                <p:spPr>
                  <a:xfrm>
                    <a:off x="1137962" y="4938581"/>
                    <a:ext cx="1268950" cy="20013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75171D8-D421-644E-BB52-9763EE6E7177}"/>
                    </a:ext>
                  </a:extLst>
                </p:cNvPr>
                <p:cNvCxnSpPr>
                  <a:cxnSpLocks/>
                  <a:stCxn id="86" idx="5"/>
                  <a:endCxn id="88" idx="7"/>
                </p:cNvCxnSpPr>
                <p:nvPr/>
              </p:nvCxnSpPr>
              <p:spPr>
                <a:xfrm>
                  <a:off x="7117742" y="3430366"/>
                  <a:ext cx="0" cy="122400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D01BC5D-CFD6-A644-AEE8-E66F7A8EEA7F}"/>
                    </a:ext>
                  </a:extLst>
                </p:cNvPr>
                <p:cNvCxnSpPr>
                  <a:cxnSpLocks/>
                  <a:stCxn id="87" idx="4"/>
                  <a:endCxn id="91" idx="0"/>
                </p:cNvCxnSpPr>
                <p:nvPr/>
              </p:nvCxnSpPr>
              <p:spPr>
                <a:xfrm>
                  <a:off x="8519689" y="3464342"/>
                  <a:ext cx="16987" cy="1176058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C3390-CA17-C548-8519-D3111B2BFC7F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EAF068-9866-C54C-9AB0-6BF865CC496B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5547B4B-377B-5148-98E9-CDF56AB2D1B9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835C5-6DC6-6C4B-B23C-6D8312756286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1DE296-7BF6-024E-9A67-394B2DD62F55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1907A2-2FA9-F94E-A4DC-9AF134681785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04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 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2372594-7C39-5C48-ABA7-EEE28EE5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 (r=2, s=3)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7E5F47-AA27-2A47-B7FB-E4CB9B58AD5F}"/>
              </a:ext>
            </a:extLst>
          </p:cNvPr>
          <p:cNvSpPr txBox="1"/>
          <p:nvPr/>
        </p:nvSpPr>
        <p:spPr>
          <a:xfrm>
            <a:off x="122442" y="3513457"/>
            <a:ext cx="3525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1 triangle</a:t>
            </a:r>
            <a:r>
              <a:rPr lang="en-US" sz="1800" dirty="0"/>
              <a:t>: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2 triangles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accent3"/>
                </a:solidFill>
              </a:rPr>
              <a:t>ab, ac, ad, </a:t>
            </a:r>
            <a:r>
              <a:rPr lang="en-US" sz="1800" dirty="0" err="1">
                <a:solidFill>
                  <a:schemeClr val="accent3"/>
                </a:solidFill>
              </a:rPr>
              <a:t>bc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bd</a:t>
            </a:r>
            <a:r>
              <a:rPr lang="en-US" sz="1800" dirty="0">
                <a:solidFill>
                  <a:schemeClr val="accent3"/>
                </a:solidFill>
              </a:rPr>
              <a:t>, cd</a:t>
            </a:r>
          </a:p>
          <a:p>
            <a:endParaRPr lang="en-US" sz="500" dirty="0"/>
          </a:p>
          <a:p>
            <a:r>
              <a:rPr lang="en-US" sz="1800" dirty="0">
                <a:solidFill>
                  <a:srgbClr val="00B050"/>
                </a:solidFill>
              </a:rPr>
              <a:t>3 triangles</a:t>
            </a:r>
            <a:r>
              <a:rPr lang="en-US" sz="1800" dirty="0"/>
              <a:t>: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24DF12-E8E7-4F4A-9D07-2BE25BAF83E4}"/>
              </a:ext>
            </a:extLst>
          </p:cNvPr>
          <p:cNvGrpSpPr/>
          <p:nvPr/>
        </p:nvGrpSpPr>
        <p:grpSpPr>
          <a:xfrm>
            <a:off x="585922" y="1292323"/>
            <a:ext cx="1799584" cy="2221134"/>
            <a:chOff x="269623" y="1927863"/>
            <a:chExt cx="1799584" cy="222113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ABF40D7-D24D-7C48-AEA1-41C82F2D2E51}"/>
                </a:ext>
              </a:extLst>
            </p:cNvPr>
            <p:cNvGrpSpPr/>
            <p:nvPr/>
          </p:nvGrpSpPr>
          <p:grpSpPr>
            <a:xfrm>
              <a:off x="298169" y="1933315"/>
              <a:ext cx="1771038" cy="2215682"/>
              <a:chOff x="2303953" y="1174936"/>
              <a:chExt cx="1771038" cy="2215682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95AEB804-7071-2D4C-A18B-E84CB600340B}"/>
                  </a:ext>
                </a:extLst>
              </p:cNvPr>
              <p:cNvGrpSpPr/>
              <p:nvPr/>
            </p:nvGrpSpPr>
            <p:grpSpPr>
              <a:xfrm>
                <a:off x="2624215" y="1295002"/>
                <a:ext cx="1113496" cy="1053812"/>
                <a:chOff x="905948" y="3434518"/>
                <a:chExt cx="1732976" cy="1640082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F6BBD0E-709C-FC43-92CF-6A91E97E4C08}"/>
                    </a:ext>
                  </a:extLst>
                </p:cNvPr>
                <p:cNvSpPr/>
                <p:nvPr/>
              </p:nvSpPr>
              <p:spPr>
                <a:xfrm>
                  <a:off x="905948" y="3434518"/>
                  <a:ext cx="232012" cy="2320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C5E3E088-711B-6640-A105-3D40574DA71B}"/>
                    </a:ext>
                  </a:extLst>
                </p:cNvPr>
                <p:cNvSpPr/>
                <p:nvPr/>
              </p:nvSpPr>
              <p:spPr>
                <a:xfrm>
                  <a:off x="2389924" y="3434518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E9F0EFA-993A-2A44-9CCC-AABFEE7D2FD0}"/>
                    </a:ext>
                  </a:extLst>
                </p:cNvPr>
                <p:cNvSpPr/>
                <p:nvPr/>
              </p:nvSpPr>
              <p:spPr>
                <a:xfrm>
                  <a:off x="905948" y="4822576"/>
                  <a:ext cx="232014" cy="23201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CBB1A35-B802-594D-B87C-950CF39FC0E2}"/>
                    </a:ext>
                  </a:extLst>
                </p:cNvPr>
                <p:cNvSpPr/>
                <p:nvPr/>
              </p:nvSpPr>
              <p:spPr>
                <a:xfrm>
                  <a:off x="2406912" y="4842588"/>
                  <a:ext cx="232012" cy="23201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DC3390-CA17-C548-8519-D3111B2BFC7F}"/>
                  </a:ext>
                </a:extLst>
              </p:cNvPr>
              <p:cNvSpPr txBox="1"/>
              <p:nvPr/>
            </p:nvSpPr>
            <p:spPr>
              <a:xfrm>
                <a:off x="2303953" y="206779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EAF068-9866-C54C-9AB0-6BF865CC496B}"/>
                  </a:ext>
                </a:extLst>
              </p:cNvPr>
              <p:cNvSpPr txBox="1"/>
              <p:nvPr/>
            </p:nvSpPr>
            <p:spPr>
              <a:xfrm>
                <a:off x="2743743" y="2990508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5547B4B-377B-5148-98E9-CDF56AB2D1B9}"/>
                  </a:ext>
                </a:extLst>
              </p:cNvPr>
              <p:cNvSpPr txBox="1"/>
              <p:nvPr/>
            </p:nvSpPr>
            <p:spPr>
              <a:xfrm>
                <a:off x="3747657" y="117493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835C5-6DC6-6C4B-B23C-6D8312756286}"/>
                  </a:ext>
                </a:extLst>
              </p:cNvPr>
              <p:cNvSpPr txBox="1"/>
              <p:nvPr/>
            </p:nvSpPr>
            <p:spPr>
              <a:xfrm>
                <a:off x="3746408" y="206136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1DE296-7BF6-024E-9A67-394B2DD62F55}"/>
                </a:ext>
              </a:extLst>
            </p:cNvPr>
            <p:cNvSpPr/>
            <p:nvPr/>
          </p:nvSpPr>
          <p:spPr>
            <a:xfrm>
              <a:off x="1101960" y="3799866"/>
              <a:ext cx="135524" cy="1490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1907A2-2FA9-F94E-A4DC-9AF134681785}"/>
                </a:ext>
              </a:extLst>
            </p:cNvPr>
            <p:cNvSpPr txBox="1"/>
            <p:nvPr/>
          </p:nvSpPr>
          <p:spPr>
            <a:xfrm>
              <a:off x="269623" y="192786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260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rgbClr val="00B050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31B4F4-6CEC-E547-A12F-8B760A79AC45}"/>
              </a:ext>
            </a:extLst>
          </p:cNvPr>
          <p:cNvSpPr txBox="1"/>
          <p:nvPr/>
        </p:nvSpPr>
        <p:spPr>
          <a:xfrm>
            <a:off x="328549" y="1266519"/>
            <a:ext cx="328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[</a:t>
            </a:r>
            <a:r>
              <a:rPr lang="en-US" sz="1800" u="sng" dirty="0">
                <a:solidFill>
                  <a:srgbClr val="00B050"/>
                </a:solidFill>
              </a:rPr>
              <a:t>S</a:t>
            </a:r>
            <a:r>
              <a:rPr lang="en-US" sz="1800" dirty="0">
                <a:solidFill>
                  <a:srgbClr val="00B050"/>
                </a:solidFill>
              </a:rPr>
              <a:t>DS ‘21, ACDA]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8D2D6D-05AC-5249-A01B-D07B4407FB5E}"/>
              </a:ext>
            </a:extLst>
          </p:cNvPr>
          <p:cNvSpPr txBox="1"/>
          <p:nvPr/>
        </p:nvSpPr>
        <p:spPr>
          <a:xfrm>
            <a:off x="328549" y="1972332"/>
            <a:ext cx="353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[</a:t>
            </a:r>
            <a:r>
              <a:rPr lang="en-US" sz="1800" u="sng" dirty="0">
                <a:solidFill>
                  <a:srgbClr val="00B050"/>
                </a:solidFill>
              </a:rPr>
              <a:t>S</a:t>
            </a:r>
            <a:r>
              <a:rPr lang="en-US" sz="1800" dirty="0">
                <a:solidFill>
                  <a:srgbClr val="00B050"/>
                </a:solidFill>
              </a:rPr>
              <a:t>DS ‘21, ACDA]</a:t>
            </a:r>
          </a:p>
        </p:txBody>
      </p:sp>
    </p:spTree>
    <p:extLst>
      <p:ext uri="{BB962C8B-B14F-4D97-AF65-F5344CB8AC3E}">
        <p14:creationId xmlns:p14="http://schemas.microsoft.com/office/powerpoint/2010/main" val="31016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BEFC-6604-5B42-A9F4-4656E8F3014C}"/>
              </a:ext>
            </a:extLst>
          </p:cNvPr>
          <p:cNvSpPr txBox="1"/>
          <p:nvPr/>
        </p:nvSpPr>
        <p:spPr>
          <a:xfrm>
            <a:off x="480949" y="4068371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</a:rPr>
              <a:t>Subgoal</a:t>
            </a:r>
            <a:r>
              <a:rPr lang="en-US" sz="2000" dirty="0">
                <a:solidFill>
                  <a:schemeClr val="accent3"/>
                </a:solidFill>
              </a:rPr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04B79-1F17-CD43-8F09-9B85BC66B1E2}"/>
              </a:ext>
            </a:extLst>
          </p:cNvPr>
          <p:cNvSpPr txBox="1"/>
          <p:nvPr/>
        </p:nvSpPr>
        <p:spPr>
          <a:xfrm>
            <a:off x="480949" y="3214802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Subgoal</a:t>
            </a:r>
            <a:r>
              <a:rPr lang="en-US" sz="2000" dirty="0">
                <a:solidFill>
                  <a:srgbClr val="00B050"/>
                </a:solidFill>
              </a:rPr>
              <a:t>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C2D14-BAE1-5D47-93F5-56C06B772162}"/>
              </a:ext>
            </a:extLst>
          </p:cNvPr>
          <p:cNvCxnSpPr>
            <a:cxnSpLocks/>
          </p:cNvCxnSpPr>
          <p:nvPr/>
        </p:nvCxnSpPr>
        <p:spPr>
          <a:xfrm flipH="1">
            <a:off x="1818043" y="2635624"/>
            <a:ext cx="1387736" cy="779233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247C5-2DD4-B749-A020-184B26B26722}"/>
              </a:ext>
            </a:extLst>
          </p:cNvPr>
          <p:cNvCxnSpPr>
            <a:cxnSpLocks/>
          </p:cNvCxnSpPr>
          <p:nvPr/>
        </p:nvCxnSpPr>
        <p:spPr>
          <a:xfrm flipH="1" flipV="1">
            <a:off x="1815355" y="3412157"/>
            <a:ext cx="1795173" cy="249206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7F7A2F-BA20-1642-9A63-2AE803CC9ABE}"/>
              </a:ext>
            </a:extLst>
          </p:cNvPr>
          <p:cNvCxnSpPr>
            <a:cxnSpLocks/>
          </p:cNvCxnSpPr>
          <p:nvPr/>
        </p:nvCxnSpPr>
        <p:spPr>
          <a:xfrm flipH="1">
            <a:off x="1815355" y="4268426"/>
            <a:ext cx="1795173" cy="31654"/>
          </a:xfrm>
          <a:prstGeom prst="line">
            <a:avLst/>
          </a:prstGeom>
          <a:ln w="38100">
            <a:solidFill>
              <a:schemeClr val="accent3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CADFF-75D5-C246-AECE-E1EFF36A7F75}"/>
              </a:ext>
            </a:extLst>
          </p:cNvPr>
          <p:cNvSpPr txBox="1"/>
          <p:nvPr/>
        </p:nvSpPr>
        <p:spPr>
          <a:xfrm>
            <a:off x="328549" y="1266519"/>
            <a:ext cx="328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C3A9D-2EC7-0B44-BDD0-69D7785E9DC5}"/>
              </a:ext>
            </a:extLst>
          </p:cNvPr>
          <p:cNvSpPr txBox="1"/>
          <p:nvPr/>
        </p:nvSpPr>
        <p:spPr>
          <a:xfrm>
            <a:off x="328549" y="1972332"/>
            <a:ext cx="353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</p:spTree>
    <p:extLst>
      <p:ext uri="{BB962C8B-B14F-4D97-AF65-F5344CB8AC3E}">
        <p14:creationId xmlns:p14="http://schemas.microsoft.com/office/powerpoint/2010/main" val="290931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0725E4-14D3-D44F-AF52-A5747AF4D143}"/>
              </a:ext>
            </a:extLst>
          </p:cNvPr>
          <p:cNvSpPr/>
          <p:nvPr/>
        </p:nvSpPr>
        <p:spPr>
          <a:xfrm>
            <a:off x="135448" y="930038"/>
            <a:ext cx="5451433" cy="305915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3C66B-2728-6442-BAB8-F5BE25F3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6462600" cy="857400"/>
          </a:xfrm>
        </p:spPr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A369-C6FA-1747-B635-9123E3866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9B13-064E-9D4E-A0DC-226C7A68D519}"/>
              </a:ext>
            </a:extLst>
          </p:cNvPr>
          <p:cNvSpPr txBox="1"/>
          <p:nvPr/>
        </p:nvSpPr>
        <p:spPr>
          <a:xfrm>
            <a:off x="3744000" y="501338"/>
            <a:ext cx="1368232" cy="43088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Theory</a:t>
            </a:r>
            <a:endParaRPr lang="en-US" sz="18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444FE0-380A-A74A-9BE2-7E8403BDD857}"/>
              </a:ext>
            </a:extLst>
          </p:cNvPr>
          <p:cNvSpPr txBox="1"/>
          <p:nvPr/>
        </p:nvSpPr>
        <p:spPr>
          <a:xfrm>
            <a:off x="6863276" y="1153161"/>
            <a:ext cx="1368232" cy="4308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Systems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54084-0E53-6148-B9A7-2F81DEBBF24B}"/>
              </a:ext>
            </a:extLst>
          </p:cNvPr>
          <p:cNvSpPr txBox="1"/>
          <p:nvPr/>
        </p:nvSpPr>
        <p:spPr>
          <a:xfrm>
            <a:off x="284907" y="1168000"/>
            <a:ext cx="2176939" cy="646331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accent1"/>
                </a:solidFill>
              </a:rPr>
              <a:t>Differential privacy </a:t>
            </a:r>
            <a:r>
              <a:rPr lang="en-US" sz="1800" dirty="0">
                <a:solidFill>
                  <a:schemeClr val="accent1"/>
                </a:solidFill>
              </a:rPr>
              <a:t>(FOCS ‘22)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42226-EA24-0F45-BDEC-5D8B077E514E}"/>
              </a:ext>
            </a:extLst>
          </p:cNvPr>
          <p:cNvSpPr txBox="1"/>
          <p:nvPr/>
        </p:nvSpPr>
        <p:spPr>
          <a:xfrm>
            <a:off x="5600747" y="1810338"/>
            <a:ext cx="3285428" cy="127727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Graph-based benchmark suite (GBBS) </a:t>
            </a:r>
            <a:r>
              <a:rPr lang="en-US" sz="1800" dirty="0">
                <a:solidFill>
                  <a:srgbClr val="C00000"/>
                </a:solidFill>
              </a:rPr>
              <a:t>(GRADES-NDA ‘20)</a:t>
            </a:r>
          </a:p>
          <a:p>
            <a:endParaRPr lang="en-US" sz="500" dirty="0">
              <a:solidFill>
                <a:srgbClr val="C00000"/>
              </a:solidFill>
            </a:endParaRPr>
          </a:p>
          <a:p>
            <a:r>
              <a:rPr lang="en-US" sz="1800" i="1" dirty="0">
                <a:solidFill>
                  <a:srgbClr val="C00000"/>
                </a:solidFill>
              </a:rPr>
              <a:t>Correlation clustering</a:t>
            </a:r>
            <a:r>
              <a:rPr lang="en-US" sz="1800" dirty="0">
                <a:solidFill>
                  <a:srgbClr val="C00000"/>
                </a:solidFill>
              </a:rPr>
              <a:t> (VLDB ‘21)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EF411-EFC8-8E47-A98A-10A74634D312}"/>
              </a:ext>
            </a:extLst>
          </p:cNvPr>
          <p:cNvSpPr txBox="1"/>
          <p:nvPr/>
        </p:nvSpPr>
        <p:spPr>
          <a:xfrm>
            <a:off x="2055004" y="1785905"/>
            <a:ext cx="3551781" cy="2077492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rgbClr val="7030A0"/>
                </a:solidFill>
              </a:rPr>
              <a:t>Hierarchical agglomerative clustering </a:t>
            </a:r>
            <a:r>
              <a:rPr lang="en-US" sz="1700" dirty="0">
                <a:solidFill>
                  <a:srgbClr val="7030A0"/>
                </a:solidFill>
              </a:rPr>
              <a:t>(</a:t>
            </a:r>
            <a:r>
              <a:rPr lang="en-US" sz="1700" dirty="0" err="1">
                <a:solidFill>
                  <a:srgbClr val="7030A0"/>
                </a:solidFill>
              </a:rPr>
              <a:t>NeurIPS</a:t>
            </a:r>
            <a:r>
              <a:rPr lang="en-US" sz="1700" dirty="0">
                <a:solidFill>
                  <a:srgbClr val="7030A0"/>
                </a:solidFill>
              </a:rPr>
              <a:t> ‘22, ICML ‘21)</a:t>
            </a:r>
          </a:p>
          <a:p>
            <a:endParaRPr lang="en-US" sz="500" dirty="0">
              <a:solidFill>
                <a:srgbClr val="7030A0"/>
              </a:solidFill>
            </a:endParaRPr>
          </a:p>
          <a:p>
            <a:r>
              <a:rPr lang="en-US" sz="1700" i="1" dirty="0">
                <a:solidFill>
                  <a:srgbClr val="7030A0"/>
                </a:solidFill>
              </a:rPr>
              <a:t>k-core + nucleus decomposition</a:t>
            </a:r>
            <a:r>
              <a:rPr lang="en-US" sz="1700" dirty="0">
                <a:solidFill>
                  <a:srgbClr val="7030A0"/>
                </a:solidFill>
              </a:rPr>
              <a:t> (</a:t>
            </a:r>
            <a:r>
              <a:rPr lang="en-US" sz="1700" b="1" dirty="0">
                <a:solidFill>
                  <a:srgbClr val="7030A0"/>
                </a:solidFill>
              </a:rPr>
              <a:t>SPAA Best Paper ‘22, </a:t>
            </a:r>
            <a:r>
              <a:rPr lang="en-US" sz="1700" dirty="0">
                <a:solidFill>
                  <a:srgbClr val="7030A0"/>
                </a:solidFill>
              </a:rPr>
              <a:t>VLDB ‘22)</a:t>
            </a:r>
          </a:p>
          <a:p>
            <a:endParaRPr lang="en-US" sz="500" i="1" dirty="0">
              <a:solidFill>
                <a:srgbClr val="7030A0"/>
              </a:solidFill>
            </a:endParaRPr>
          </a:p>
          <a:p>
            <a:r>
              <a:rPr lang="en-US" sz="1700" i="1" dirty="0">
                <a:solidFill>
                  <a:srgbClr val="7030A0"/>
                </a:solidFill>
              </a:rPr>
              <a:t>Subgraph counting + peeling</a:t>
            </a:r>
            <a:r>
              <a:rPr lang="en-US" sz="1700" dirty="0">
                <a:solidFill>
                  <a:srgbClr val="7030A0"/>
                </a:solidFill>
              </a:rPr>
              <a:t> (ACDA ‘21, APOCS [‘23, ‘20], SEA ‘21, JEA ‘22)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07F0250-0F64-1549-90E5-CF397A48E3A4}"/>
              </a:ext>
            </a:extLst>
          </p:cNvPr>
          <p:cNvSpPr/>
          <p:nvPr/>
        </p:nvSpPr>
        <p:spPr>
          <a:xfrm>
            <a:off x="1989572" y="1584048"/>
            <a:ext cx="6932977" cy="311288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5DC039E-34B8-E849-946A-C6A02617F2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07" y="2500676"/>
            <a:ext cx="1613748" cy="123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0C0482-7E2B-3F43-BBFA-A97B7513B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361" y="2950674"/>
            <a:ext cx="2904169" cy="160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371656" cy="857400"/>
          </a:xfrm>
        </p:spPr>
        <p:txBody>
          <a:bodyPr/>
          <a:lstStyle/>
          <a:p>
            <a:r>
              <a:rPr lang="en-US" sz="3000" dirty="0"/>
              <a:t>Prior parallel nucleus decomposition: PND </a:t>
            </a:r>
            <a:r>
              <a:rPr lang="en-US" sz="3000" baseline="30000" dirty="0"/>
              <a:t>[1]</a:t>
            </a:r>
            <a:endParaRPr lang="en-US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b="1" dirty="0">
                <a:solidFill>
                  <a:srgbClr val="7030A0"/>
                </a:solidFill>
              </a:rPr>
              <a:t>Not fully parallel</a:t>
            </a:r>
            <a:r>
              <a:rPr lang="en-US" sz="2200" dirty="0"/>
              <a:t>: Used a sequential heap to maintain r-cliques with minimum s-clique counts</a:t>
            </a:r>
          </a:p>
          <a:p>
            <a:endParaRPr lang="en-US" sz="2200" dirty="0"/>
          </a:p>
          <a:p>
            <a:pPr marL="114300" indent="0">
              <a:buNone/>
            </a:pPr>
            <a:endParaRPr lang="en-US" sz="2200" dirty="0"/>
          </a:p>
          <a:p>
            <a:pPr lvl="1"/>
            <a:endParaRPr lang="en-US" sz="1000" b="1" dirty="0">
              <a:solidFill>
                <a:srgbClr val="C00000"/>
              </a:solidFill>
            </a:endParaRPr>
          </a:p>
          <a:p>
            <a:r>
              <a:rPr lang="en-US" sz="2200" b="1" dirty="0">
                <a:solidFill>
                  <a:srgbClr val="C00000"/>
                </a:solidFill>
              </a:rPr>
              <a:t>Not space-efficient</a:t>
            </a:r>
            <a:r>
              <a:rPr lang="en-US" sz="2200" dirty="0"/>
              <a:t>: Only implemented up to r=3, s=4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4BCA4-14FE-D845-98D5-59128672FB13}"/>
              </a:ext>
            </a:extLst>
          </p:cNvPr>
          <p:cNvSpPr txBox="1"/>
          <p:nvPr/>
        </p:nvSpPr>
        <p:spPr>
          <a:xfrm>
            <a:off x="0" y="4733434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 (VLDB ‘18)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78D4D3-C0F6-1F4E-9F30-87F10622BC57}"/>
              </a:ext>
            </a:extLst>
          </p:cNvPr>
          <p:cNvGrpSpPr/>
          <p:nvPr/>
        </p:nvGrpSpPr>
        <p:grpSpPr>
          <a:xfrm>
            <a:off x="1213849" y="1939136"/>
            <a:ext cx="2881256" cy="761910"/>
            <a:chOff x="2386887" y="3490092"/>
            <a:chExt cx="2881256" cy="76191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423AD5-06E9-B845-8B90-1A08949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32F30F-9794-644B-B624-C817D74EAD5E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64971E-F183-FC4C-B1DB-D702AF013F30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086FCF-0913-DC43-8270-BB338DE0E87F}"/>
              </a:ext>
            </a:extLst>
          </p:cNvPr>
          <p:cNvSpPr txBox="1"/>
          <p:nvPr/>
        </p:nvSpPr>
        <p:spPr>
          <a:xfrm>
            <a:off x="5104819" y="1865319"/>
            <a:ext cx="3267430" cy="70788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Theory + Systems: Long sequential dependencies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2CD9E2-3FEC-3D48-AC0B-2D4A8837FDA7}"/>
              </a:ext>
            </a:extLst>
          </p:cNvPr>
          <p:cNvSpPr/>
          <p:nvPr/>
        </p:nvSpPr>
        <p:spPr>
          <a:xfrm>
            <a:off x="4333068" y="2604530"/>
            <a:ext cx="4810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&gt; 80,000x </a:t>
            </a:r>
            <a:r>
              <a:rPr lang="en-US" sz="1600" i="1" dirty="0">
                <a:solidFill>
                  <a:srgbClr val="7030A0"/>
                </a:solidFill>
              </a:rPr>
              <a:t>sequential rounds compared to our work</a:t>
            </a:r>
            <a:endParaRPr lang="en-US" sz="1600" dirty="0">
              <a:solidFill>
                <a:srgbClr val="7030A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1C5350-EF88-A349-A535-17A7798DE09E}"/>
              </a:ext>
            </a:extLst>
          </p:cNvPr>
          <p:cNvGrpSpPr/>
          <p:nvPr/>
        </p:nvGrpSpPr>
        <p:grpSpPr>
          <a:xfrm>
            <a:off x="946869" y="3618581"/>
            <a:ext cx="3714207" cy="855206"/>
            <a:chOff x="584356" y="3532339"/>
            <a:chExt cx="3640992" cy="83834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E6DA91-33E5-F943-A679-8EC9C0D0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6F0932-641E-9842-B2A8-FE1C556EC7F2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1F95899-CC9C-9B4F-83ED-68EE399A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F87EFEC-C16A-DF4F-B1DA-6EFED8022D29}"/>
              </a:ext>
            </a:extLst>
          </p:cNvPr>
          <p:cNvSpPr txBox="1"/>
          <p:nvPr/>
        </p:nvSpPr>
        <p:spPr>
          <a:xfrm>
            <a:off x="5156039" y="3692241"/>
            <a:ext cx="3267430" cy="7078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High memory usage</a:t>
            </a:r>
          </a:p>
        </p:txBody>
      </p:sp>
    </p:spTree>
    <p:extLst>
      <p:ext uri="{BB962C8B-B14F-4D97-AF65-F5344CB8AC3E}">
        <p14:creationId xmlns:p14="http://schemas.microsoft.com/office/powerpoint/2010/main" val="15683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peel r-cliques?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rgbClr val="00B050"/>
                    </a:solidFill>
                  </a:rPr>
                  <a:t>Subgoal 1</a:t>
                </a:r>
                <a:r>
                  <a:rPr lang="en-US" sz="2200" dirty="0"/>
                  <a:t>: A way to keep track of r-cliques with min s-clique count</a:t>
                </a:r>
              </a:p>
              <a:p>
                <a:r>
                  <a:rPr lang="en-US" sz="2200" dirty="0">
                    <a:solidFill>
                      <a:schemeClr val="bg2"/>
                    </a:solidFill>
                  </a:rPr>
                  <a:t>In theory</a:t>
                </a:r>
                <a:r>
                  <a:rPr lang="en-US" sz="2200" dirty="0"/>
                  <a:t>: Use a batch-parallel Fibonacci heap </a:t>
                </a:r>
                <a:r>
                  <a:rPr lang="en-US" sz="2200" dirty="0">
                    <a:solidFill>
                      <a:srgbClr val="00B050"/>
                    </a:solidFill>
                  </a:rPr>
                  <a:t>[</a:t>
                </a:r>
                <a:r>
                  <a:rPr lang="en-US" sz="2200" u="sng" dirty="0">
                    <a:solidFill>
                      <a:srgbClr val="00B050"/>
                    </a:solidFill>
                  </a:rPr>
                  <a:t>S</a:t>
                </a:r>
                <a:r>
                  <a:rPr lang="en-US" sz="2200" dirty="0">
                    <a:solidFill>
                      <a:srgbClr val="00B050"/>
                    </a:solidFill>
                  </a:rPr>
                  <a:t>S ‘20, APOCS]</a:t>
                </a:r>
                <a:endParaRPr lang="en-US" sz="2200" baseline="3000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5"/>
                    </a:solidFill>
                  </a:rPr>
                  <a:t> insertions</a:t>
                </a:r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amortized expected work,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span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whp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5"/>
                    </a:solidFill>
                  </a:rPr>
                  <a:t>Extract min</a:t>
                </a:r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amortized expected work,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span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whp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  <a:blipFill>
                <a:blip r:embed="rId3"/>
                <a:stretch>
                  <a:fillRect r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F272C-ABB8-5A47-A5EE-A1D74FDA1199}"/>
              </a:ext>
            </a:extLst>
          </p:cNvPr>
          <p:cNvSpPr txBox="1"/>
          <p:nvPr/>
        </p:nvSpPr>
        <p:spPr>
          <a:xfrm>
            <a:off x="1494862" y="4579951"/>
            <a:ext cx="2946217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Reduces work</a:t>
            </a:r>
            <a:endParaRPr lang="en-US" sz="20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279D7-5381-424D-9B30-EFFCE2843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109" y="2780476"/>
            <a:ext cx="1751725" cy="17517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D984AB9-3BFA-7840-B9F8-C0DD9992E923}"/>
              </a:ext>
            </a:extLst>
          </p:cNvPr>
          <p:cNvGrpSpPr/>
          <p:nvPr/>
        </p:nvGrpSpPr>
        <p:grpSpPr>
          <a:xfrm>
            <a:off x="5195307" y="2974933"/>
            <a:ext cx="2881256" cy="761910"/>
            <a:chOff x="2386887" y="3490092"/>
            <a:chExt cx="2881256" cy="7619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74AE1E-51FD-CF40-97E3-2E8B8E6FC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03C0F35-76B6-B146-BCCC-7DFAAA7816DD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078094-ED0E-D549-8789-11BBA4B257A3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4A5EC1-241E-3240-8E90-11BCCCE1FCA3}"/>
              </a:ext>
            </a:extLst>
          </p:cNvPr>
          <p:cNvSpPr txBox="1"/>
          <p:nvPr/>
        </p:nvSpPr>
        <p:spPr>
          <a:xfrm>
            <a:off x="5158824" y="3932252"/>
            <a:ext cx="3267430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Eliminate sequential dependencies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178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377300" cy="857400"/>
          </a:xfrm>
        </p:spPr>
        <p:txBody>
          <a:bodyPr/>
          <a:lstStyle/>
          <a:p>
            <a:r>
              <a:rPr lang="en-US" dirty="0"/>
              <a:t>In practice: Keep track of r-cliques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 err="1">
                <a:solidFill>
                  <a:srgbClr val="00B050"/>
                </a:solidFill>
              </a:rPr>
              <a:t>Subgoal</a:t>
            </a:r>
            <a:r>
              <a:rPr lang="en-US" sz="2200" dirty="0">
                <a:solidFill>
                  <a:srgbClr val="00B050"/>
                </a:solidFill>
              </a:rPr>
              <a:t> 1</a:t>
            </a:r>
            <a:r>
              <a:rPr lang="en-US" sz="2200" dirty="0"/>
              <a:t>: A way to keep track of r-cliques with min s-clique count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bg2"/>
                </a:solidFill>
              </a:rPr>
              <a:t>In practice</a:t>
            </a:r>
            <a:r>
              <a:rPr lang="en-US" sz="2200" dirty="0"/>
              <a:t>: Fibonacci heaps are not efficient</a:t>
            </a:r>
          </a:p>
          <a:p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E7345-2DBB-4746-8A64-1F838A4099C6}"/>
              </a:ext>
            </a:extLst>
          </p:cNvPr>
          <p:cNvSpPr txBox="1"/>
          <p:nvPr/>
        </p:nvSpPr>
        <p:spPr>
          <a:xfrm>
            <a:off x="379700" y="3848785"/>
            <a:ext cx="3711371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Irregular memory accesses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0301D-6E3E-9D4E-B2FB-429911BBB7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518" y="2901028"/>
            <a:ext cx="3741448" cy="9610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D2A4EE-1904-2142-B189-B233731D152A}"/>
              </a:ext>
            </a:extLst>
          </p:cNvPr>
          <p:cNvGrpSpPr/>
          <p:nvPr/>
        </p:nvGrpSpPr>
        <p:grpSpPr>
          <a:xfrm>
            <a:off x="4839583" y="3171987"/>
            <a:ext cx="3640992" cy="838348"/>
            <a:chOff x="584356" y="3532339"/>
            <a:chExt cx="3640992" cy="8383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09E762-2452-8C40-960D-1E3B97F4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9486B0-B0DA-8D44-B20F-0E06A361426F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9A5B6A-B25A-884C-B9B5-7E4DAAF32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0BEE48-24F2-884E-BFBA-C3E1DA1398C3}"/>
              </a:ext>
            </a:extLst>
          </p:cNvPr>
          <p:cNvSpPr txBox="1"/>
          <p:nvPr/>
        </p:nvSpPr>
        <p:spPr>
          <a:xfrm>
            <a:off x="4873391" y="4034327"/>
            <a:ext cx="3711371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High memory usage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377300" cy="857400"/>
          </a:xfrm>
        </p:spPr>
        <p:txBody>
          <a:bodyPr/>
          <a:lstStyle/>
          <a:p>
            <a:r>
              <a:rPr lang="en-US" dirty="0"/>
              <a:t>In practice: Keep track of r-cliques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 err="1">
                <a:solidFill>
                  <a:srgbClr val="00B050"/>
                </a:solidFill>
              </a:rPr>
              <a:t>Subgoal</a:t>
            </a:r>
            <a:r>
              <a:rPr lang="en-US" sz="2200" dirty="0">
                <a:solidFill>
                  <a:srgbClr val="00B050"/>
                </a:solidFill>
              </a:rPr>
              <a:t> 1</a:t>
            </a:r>
            <a:r>
              <a:rPr lang="en-US" sz="2200" dirty="0"/>
              <a:t>: A way to keep track of r-cliques with min s-clique count</a:t>
            </a:r>
          </a:p>
          <a:p>
            <a:endParaRPr lang="en-US" sz="2200" dirty="0"/>
          </a:p>
          <a:p>
            <a:r>
              <a:rPr lang="en-US" sz="2200" dirty="0">
                <a:solidFill>
                  <a:schemeClr val="bg2"/>
                </a:solidFill>
              </a:rPr>
              <a:t>In practice</a:t>
            </a:r>
            <a:r>
              <a:rPr lang="en-US" sz="2200" dirty="0"/>
              <a:t>: Fibonacci heaps are not efficient</a:t>
            </a:r>
          </a:p>
          <a:p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Julienne</a:t>
            </a:r>
            <a:r>
              <a:rPr lang="en-US" sz="2200" dirty="0"/>
              <a:t>: Efficient parallel bucketing structure </a:t>
            </a:r>
            <a:r>
              <a:rPr lang="en-US" sz="2200" baseline="30000" dirty="0"/>
              <a:t>[1]</a:t>
            </a:r>
          </a:p>
          <a:p>
            <a:r>
              <a:rPr lang="en-US" sz="2200" dirty="0">
                <a:solidFill>
                  <a:srgbClr val="00B050"/>
                </a:solidFill>
              </a:rPr>
              <a:t>Requirement</a:t>
            </a:r>
            <a:r>
              <a:rPr lang="en-US" sz="2200" dirty="0"/>
              <a:t>: Mapping between r-cliques and unique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BEF92-5A74-204E-B87A-99F9BD3485E0}"/>
              </a:ext>
            </a:extLst>
          </p:cNvPr>
          <p:cNvSpPr txBox="1"/>
          <p:nvPr/>
        </p:nvSpPr>
        <p:spPr>
          <a:xfrm>
            <a:off x="106680" y="4475361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Dhulipala, </a:t>
            </a:r>
            <a:r>
              <a:rPr lang="en-US" sz="1200" dirty="0" err="1"/>
              <a:t>Blelloch</a:t>
            </a:r>
            <a:r>
              <a:rPr lang="en-US" sz="1200" dirty="0"/>
              <a:t>, Shun (SPAA ‘17)</a:t>
            </a:r>
          </a:p>
        </p:txBody>
      </p:sp>
    </p:spTree>
    <p:extLst>
      <p:ext uri="{BB962C8B-B14F-4D97-AF65-F5344CB8AC3E}">
        <p14:creationId xmlns:p14="http://schemas.microsoft.com/office/powerpoint/2010/main" val="259669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practice: Map r-cliques to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An option for space savings:</a:t>
            </a:r>
          </a:p>
          <a:p>
            <a:r>
              <a:rPr lang="en-US" sz="2200" dirty="0">
                <a:solidFill>
                  <a:srgbClr val="00B050"/>
                </a:solidFill>
              </a:rPr>
              <a:t>Two-level</a:t>
            </a:r>
            <a:r>
              <a:rPr lang="en-US" sz="2200" dirty="0"/>
              <a:t>: Array and hash table</a:t>
            </a:r>
          </a:p>
          <a:p>
            <a:endParaRPr lang="en-US" sz="2200" dirty="0"/>
          </a:p>
          <a:p>
            <a:pPr marL="114300" indent="0">
              <a:buNone/>
            </a:pPr>
            <a:endParaRPr lang="en-US" sz="2200" dirty="0"/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 algn="ctr">
              <a:buNone/>
            </a:pPr>
            <a:r>
              <a:rPr lang="en-US" sz="2000" dirty="0">
                <a:solidFill>
                  <a:schemeClr val="bg2"/>
                </a:solidFill>
              </a:rPr>
              <a:t>Keys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= index of r-clique in last-level tables, </a:t>
            </a:r>
            <a:r>
              <a:rPr lang="en-US" sz="2000" dirty="0">
                <a:solidFill>
                  <a:schemeClr val="bg2"/>
                </a:solidFill>
              </a:rPr>
              <a:t>Values</a:t>
            </a:r>
            <a:r>
              <a:rPr lang="en-US" sz="2000" dirty="0"/>
              <a:t> = # incident s-cliques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chemeClr val="bg2"/>
                </a:solidFill>
              </a:rPr>
              <a:t>Additional optimization for cache behavior</a:t>
            </a:r>
            <a:r>
              <a:rPr lang="en-US" sz="1800" dirty="0"/>
              <a:t>: Store last-level tables contiguously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2383C1-F867-6844-882C-77ABACED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61370"/>
              </p:ext>
            </p:extLst>
          </p:nvPr>
        </p:nvGraphicFramePr>
        <p:xfrm>
          <a:off x="2773680" y="2071941"/>
          <a:ext cx="5219249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5607">
                  <a:extLst>
                    <a:ext uri="{9D8B030D-6E8A-4147-A177-3AD203B41FA5}">
                      <a16:colId xmlns:a16="http://schemas.microsoft.com/office/drawing/2014/main" val="2957785228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3017512539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420565515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898066302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460468316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3343057554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1547348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55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1984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77D49-69CF-D94F-9137-79D62409C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988141"/>
              </p:ext>
            </p:extLst>
          </p:nvPr>
        </p:nvGraphicFramePr>
        <p:xfrm>
          <a:off x="126579" y="3517219"/>
          <a:ext cx="2144583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4861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714861">
                  <a:extLst>
                    <a:ext uri="{9D8B030D-6E8A-4147-A177-3AD203B41FA5}">
                      <a16:colId xmlns:a16="http://schemas.microsoft.com/office/drawing/2014/main" val="2226046720"/>
                    </a:ext>
                  </a:extLst>
                </a:gridCol>
                <a:gridCol w="714861">
                  <a:extLst>
                    <a:ext uri="{9D8B030D-6E8A-4147-A177-3AD203B41FA5}">
                      <a16:colId xmlns:a16="http://schemas.microsoft.com/office/drawing/2014/main" val="161278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(b,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(c, 2)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46B98E-5031-0140-859B-67B949C94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92187"/>
              </p:ext>
            </p:extLst>
          </p:nvPr>
        </p:nvGraphicFramePr>
        <p:xfrm>
          <a:off x="2773679" y="3221990"/>
          <a:ext cx="23440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364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781364">
                  <a:extLst>
                    <a:ext uri="{9D8B030D-6E8A-4147-A177-3AD203B41FA5}">
                      <a16:colId xmlns:a16="http://schemas.microsoft.com/office/drawing/2014/main" val="4265106218"/>
                    </a:ext>
                  </a:extLst>
                </a:gridCol>
                <a:gridCol w="781364">
                  <a:extLst>
                    <a:ext uri="{9D8B030D-6E8A-4147-A177-3AD203B41FA5}">
                      <a16:colId xmlns:a16="http://schemas.microsoft.com/office/drawing/2014/main" val="692915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(c, 2)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E71D5B-E670-D144-AE97-CEED43A51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51427"/>
              </p:ext>
            </p:extLst>
          </p:nvPr>
        </p:nvGraphicFramePr>
        <p:xfrm>
          <a:off x="5337484" y="3567762"/>
          <a:ext cx="1637816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8908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818908">
                  <a:extLst>
                    <a:ext uri="{9D8B030D-6E8A-4147-A177-3AD203B41FA5}">
                      <a16:colId xmlns:a16="http://schemas.microsoft.com/office/drawing/2014/main" val="181627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3)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(e, 1)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F1B212-0BFF-624C-A19F-02A0B6CA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53564"/>
              </p:ext>
            </p:extLst>
          </p:nvPr>
        </p:nvGraphicFramePr>
        <p:xfrm>
          <a:off x="6969297" y="3036570"/>
          <a:ext cx="81890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8908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(e, 1)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C94A16-F4FE-3845-8DF0-5555D44AE74B}"/>
              </a:ext>
            </a:extLst>
          </p:cNvPr>
          <p:cNvGrpSpPr/>
          <p:nvPr/>
        </p:nvGrpSpPr>
        <p:grpSpPr>
          <a:xfrm>
            <a:off x="578598" y="2560320"/>
            <a:ext cx="6800153" cy="1007442"/>
            <a:chOff x="578598" y="2560320"/>
            <a:chExt cx="6800153" cy="10074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05DD24E-7199-3B4E-9B7A-55E53D021DD8}"/>
                </a:ext>
              </a:extLst>
            </p:cNvPr>
            <p:cNvGrpSpPr/>
            <p:nvPr/>
          </p:nvGrpSpPr>
          <p:grpSpPr>
            <a:xfrm>
              <a:off x="578598" y="2560320"/>
              <a:ext cx="5235137" cy="1007442"/>
              <a:chOff x="578598" y="2214880"/>
              <a:chExt cx="5235137" cy="10074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0BDFC0-E406-F248-9D1A-670DB8ADCA7C}"/>
                  </a:ext>
                </a:extLst>
              </p:cNvPr>
              <p:cNvSpPr/>
              <p:nvPr/>
            </p:nvSpPr>
            <p:spPr>
              <a:xfrm>
                <a:off x="3068320" y="2214880"/>
                <a:ext cx="121920" cy="1219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C84FB27-5674-284D-8548-897A948E5ECB}"/>
                  </a:ext>
                </a:extLst>
              </p:cNvPr>
              <p:cNvSpPr/>
              <p:nvPr/>
            </p:nvSpPr>
            <p:spPr>
              <a:xfrm>
                <a:off x="3886204" y="2214880"/>
                <a:ext cx="121920" cy="1219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E749CC3-8E99-9643-9B5A-BE5DE258C4AE}"/>
                  </a:ext>
                </a:extLst>
              </p:cNvPr>
              <p:cNvSpPr/>
              <p:nvPr/>
            </p:nvSpPr>
            <p:spPr>
              <a:xfrm>
                <a:off x="4643128" y="2214880"/>
                <a:ext cx="121920" cy="1219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F3DB691-3AD3-A844-9D44-44783D25AB1D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 flipH="1">
                <a:off x="578598" y="2336800"/>
                <a:ext cx="2550682" cy="8349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9CCDE89-4BCA-E64C-8B0A-D4F0E7A58F01}"/>
                  </a:ext>
                </a:extLst>
              </p:cNvPr>
              <p:cNvCxnSpPr>
                <a:cxnSpLocks/>
                <a:stCxn id="12" idx="4"/>
              </p:cNvCxnSpPr>
              <p:nvPr/>
            </p:nvCxnSpPr>
            <p:spPr>
              <a:xfrm flipH="1">
                <a:off x="3190240" y="2336800"/>
                <a:ext cx="756924" cy="5397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EDD2774-E568-5947-B5A2-9D247B1754F1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>
                <a:off x="4704088" y="2336800"/>
                <a:ext cx="1109647" cy="8855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530FBF-4E5A-7043-A209-C2C4DDDDF851}"/>
                </a:ext>
              </a:extLst>
            </p:cNvPr>
            <p:cNvSpPr/>
            <p:nvPr/>
          </p:nvSpPr>
          <p:spPr>
            <a:xfrm>
              <a:off x="5370619" y="2560320"/>
              <a:ext cx="121920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D02CB9-DB09-1E4C-A46E-8581120AAC49}"/>
                </a:ext>
              </a:extLst>
            </p:cNvPr>
            <p:cNvCxnSpPr>
              <a:cxnSpLocks/>
              <a:stCxn id="19" idx="6"/>
              <a:endCxn id="18" idx="0"/>
            </p:cNvCxnSpPr>
            <p:nvPr/>
          </p:nvCxnSpPr>
          <p:spPr>
            <a:xfrm>
              <a:off x="5492539" y="2621280"/>
              <a:ext cx="1886212" cy="4152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35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practice: Map r-cliques to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An option for space savings:</a:t>
            </a:r>
          </a:p>
          <a:p>
            <a:r>
              <a:rPr lang="en-US" sz="2200" dirty="0">
                <a:solidFill>
                  <a:srgbClr val="00B050"/>
                </a:solidFill>
              </a:rPr>
              <a:t>Two-level </a:t>
            </a:r>
            <a:r>
              <a:rPr lang="en-US" sz="2200" dirty="0"/>
              <a:t>array and hash table:</a:t>
            </a:r>
          </a:p>
          <a:p>
            <a:endParaRPr lang="en-US" sz="2200" dirty="0"/>
          </a:p>
          <a:p>
            <a:pPr marL="114300" indent="0">
              <a:buNone/>
            </a:pPr>
            <a:endParaRPr lang="en-US" sz="2200" dirty="0"/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114300" indent="0" algn="ctr">
              <a:buNone/>
            </a:pPr>
            <a:r>
              <a:rPr lang="en-US" sz="2000" dirty="0">
                <a:solidFill>
                  <a:schemeClr val="bg2"/>
                </a:solidFill>
              </a:rPr>
              <a:t>Keys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= index of r-clique in last-level tables, </a:t>
            </a:r>
            <a:r>
              <a:rPr lang="en-US" sz="2000" dirty="0">
                <a:solidFill>
                  <a:schemeClr val="bg2"/>
                </a:solidFill>
              </a:rPr>
              <a:t>Values</a:t>
            </a:r>
            <a:r>
              <a:rPr lang="en-US" sz="2000" dirty="0"/>
              <a:t> = # s-cliques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chemeClr val="bg2"/>
                </a:solidFill>
              </a:rPr>
              <a:t>Additional optimization for cache behavior</a:t>
            </a:r>
            <a:r>
              <a:rPr lang="en-US" sz="1800" dirty="0"/>
              <a:t>: Store last-level tables contiguously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2383C1-F867-6844-882C-77ABACED3A6A}"/>
              </a:ext>
            </a:extLst>
          </p:cNvPr>
          <p:cNvGraphicFramePr>
            <a:graphicFrameLocks noGrp="1"/>
          </p:cNvGraphicFramePr>
          <p:nvPr/>
        </p:nvGraphicFramePr>
        <p:xfrm>
          <a:off x="2773680" y="2071941"/>
          <a:ext cx="5219249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5607">
                  <a:extLst>
                    <a:ext uri="{9D8B030D-6E8A-4147-A177-3AD203B41FA5}">
                      <a16:colId xmlns:a16="http://schemas.microsoft.com/office/drawing/2014/main" val="2957785228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3017512539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420565515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898066302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460468316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3343057554"/>
                    </a:ext>
                  </a:extLst>
                </a:gridCol>
                <a:gridCol w="745607">
                  <a:extLst>
                    <a:ext uri="{9D8B030D-6E8A-4147-A177-3AD203B41FA5}">
                      <a16:colId xmlns:a16="http://schemas.microsoft.com/office/drawing/2014/main" val="1547348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55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1984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077D49-69CF-D94F-9137-79D62409C921}"/>
              </a:ext>
            </a:extLst>
          </p:cNvPr>
          <p:cNvGraphicFramePr>
            <a:graphicFrameLocks noGrp="1"/>
          </p:cNvGraphicFramePr>
          <p:nvPr/>
        </p:nvGraphicFramePr>
        <p:xfrm>
          <a:off x="111759" y="3740150"/>
          <a:ext cx="2144583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4861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714861">
                  <a:extLst>
                    <a:ext uri="{9D8B030D-6E8A-4147-A177-3AD203B41FA5}">
                      <a16:colId xmlns:a16="http://schemas.microsoft.com/office/drawing/2014/main" val="2226046720"/>
                    </a:ext>
                  </a:extLst>
                </a:gridCol>
                <a:gridCol w="714861">
                  <a:extLst>
                    <a:ext uri="{9D8B030D-6E8A-4147-A177-3AD203B41FA5}">
                      <a16:colId xmlns:a16="http://schemas.microsoft.com/office/drawing/2014/main" val="161278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(b,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(c, 2)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46B98E-5031-0140-859B-67B949C942F6}"/>
              </a:ext>
            </a:extLst>
          </p:cNvPr>
          <p:cNvGraphicFramePr>
            <a:graphicFrameLocks noGrp="1"/>
          </p:cNvGraphicFramePr>
          <p:nvPr/>
        </p:nvGraphicFramePr>
        <p:xfrm>
          <a:off x="2773679" y="3221990"/>
          <a:ext cx="23440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364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781364">
                  <a:extLst>
                    <a:ext uri="{9D8B030D-6E8A-4147-A177-3AD203B41FA5}">
                      <a16:colId xmlns:a16="http://schemas.microsoft.com/office/drawing/2014/main" val="4265106218"/>
                    </a:ext>
                  </a:extLst>
                </a:gridCol>
                <a:gridCol w="781364">
                  <a:extLst>
                    <a:ext uri="{9D8B030D-6E8A-4147-A177-3AD203B41FA5}">
                      <a16:colId xmlns:a16="http://schemas.microsoft.com/office/drawing/2014/main" val="692915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2)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(c, 2)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E71D5B-E670-D144-AE97-CEED43A51508}"/>
              </a:ext>
            </a:extLst>
          </p:cNvPr>
          <p:cNvGraphicFramePr>
            <a:graphicFrameLocks noGrp="1"/>
          </p:cNvGraphicFramePr>
          <p:nvPr/>
        </p:nvGraphicFramePr>
        <p:xfrm>
          <a:off x="5337484" y="3567762"/>
          <a:ext cx="1637816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8908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818908">
                  <a:extLst>
                    <a:ext uri="{9D8B030D-6E8A-4147-A177-3AD203B41FA5}">
                      <a16:colId xmlns:a16="http://schemas.microsoft.com/office/drawing/2014/main" val="181627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(d, 3)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(e, 1)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505DD24E-7199-3B4E-9B7A-55E53D021DD8}"/>
              </a:ext>
            </a:extLst>
          </p:cNvPr>
          <p:cNvGrpSpPr/>
          <p:nvPr/>
        </p:nvGrpSpPr>
        <p:grpSpPr>
          <a:xfrm>
            <a:off x="410817" y="2560320"/>
            <a:ext cx="5402918" cy="1179830"/>
            <a:chOff x="410817" y="2214880"/>
            <a:chExt cx="5402918" cy="117983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0BDFC0-E406-F248-9D1A-670DB8ADCA7C}"/>
                </a:ext>
              </a:extLst>
            </p:cNvPr>
            <p:cNvSpPr/>
            <p:nvPr/>
          </p:nvSpPr>
          <p:spPr>
            <a:xfrm>
              <a:off x="3068320" y="2214880"/>
              <a:ext cx="121920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84FB27-5674-284D-8548-897A948E5ECB}"/>
                </a:ext>
              </a:extLst>
            </p:cNvPr>
            <p:cNvSpPr/>
            <p:nvPr/>
          </p:nvSpPr>
          <p:spPr>
            <a:xfrm>
              <a:off x="3886204" y="2214880"/>
              <a:ext cx="121920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749CC3-8E99-9643-9B5A-BE5DE258C4AE}"/>
                </a:ext>
              </a:extLst>
            </p:cNvPr>
            <p:cNvSpPr/>
            <p:nvPr/>
          </p:nvSpPr>
          <p:spPr>
            <a:xfrm>
              <a:off x="4643128" y="2214880"/>
              <a:ext cx="121920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3DB691-3AD3-A844-9D44-44783D25AB1D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410817" y="2336800"/>
              <a:ext cx="2718463" cy="10579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CCDE89-4BCA-E64C-8B0A-D4F0E7A58F01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 flipH="1">
              <a:off x="3190240" y="2336800"/>
              <a:ext cx="756924" cy="5397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DD2774-E568-5947-B5A2-9D247B1754F1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4704088" y="2336800"/>
              <a:ext cx="1109647" cy="8855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F1B212-0BFF-624C-A19F-02A0B6CAACA4}"/>
              </a:ext>
            </a:extLst>
          </p:cNvPr>
          <p:cNvGraphicFramePr>
            <a:graphicFrameLocks noGrp="1"/>
          </p:cNvGraphicFramePr>
          <p:nvPr/>
        </p:nvGraphicFramePr>
        <p:xfrm>
          <a:off x="6969297" y="3036570"/>
          <a:ext cx="81890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8908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(e, 1)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CB530FBF-4E5A-7043-A209-C2C4DDDDF851}"/>
              </a:ext>
            </a:extLst>
          </p:cNvPr>
          <p:cNvSpPr/>
          <p:nvPr/>
        </p:nvSpPr>
        <p:spPr>
          <a:xfrm>
            <a:off x="5370619" y="2560320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02CB9-DB09-1E4C-A46E-8581120AAC49}"/>
              </a:ext>
            </a:extLst>
          </p:cNvPr>
          <p:cNvCxnSpPr>
            <a:cxnSpLocks/>
            <a:stCxn id="19" idx="6"/>
            <a:endCxn id="18" idx="0"/>
          </p:cNvCxnSpPr>
          <p:nvPr/>
        </p:nvCxnSpPr>
        <p:spPr>
          <a:xfrm>
            <a:off x="5492539" y="2621280"/>
            <a:ext cx="1886212" cy="415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312B7CD-B2C2-784B-AF8B-1E5B6DD50FF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771BFB51-8818-E54F-8698-5FD4552AEC3D}"/>
              </a:ext>
            </a:extLst>
          </p:cNvPr>
          <p:cNvSpPr txBox="1">
            <a:spLocks/>
          </p:cNvSpPr>
          <p:nvPr/>
        </p:nvSpPr>
        <p:spPr bwMode="auto">
          <a:xfrm>
            <a:off x="746115" y="674601"/>
            <a:ext cx="7651769" cy="223037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00B050"/>
                </a:solidFill>
              </a:rPr>
              <a:t>Space savings compared to standard hash table</a:t>
            </a:r>
            <a:r>
              <a:rPr lang="en-US" sz="2200" dirty="0"/>
              <a:t>:</a:t>
            </a:r>
          </a:p>
          <a:p>
            <a:r>
              <a:rPr lang="en-US" sz="2200" dirty="0"/>
              <a:t>Up to </a:t>
            </a:r>
            <a:r>
              <a:rPr lang="en-US" sz="2200" dirty="0">
                <a:solidFill>
                  <a:schemeClr val="bg2"/>
                </a:solidFill>
              </a:rPr>
              <a:t>1.8x</a:t>
            </a:r>
            <a:r>
              <a:rPr lang="en-US" sz="2200" dirty="0"/>
              <a:t> reduction in space usage on (2, 3)-nucleus and (2, 4)-nucleus</a:t>
            </a:r>
          </a:p>
          <a:p>
            <a:r>
              <a:rPr lang="en-US" sz="2200" dirty="0"/>
              <a:t>Up to </a:t>
            </a:r>
            <a:r>
              <a:rPr lang="en-US" sz="2200" dirty="0">
                <a:solidFill>
                  <a:schemeClr val="bg2"/>
                </a:solidFill>
              </a:rPr>
              <a:t>2.2x</a:t>
            </a:r>
            <a:r>
              <a:rPr lang="en-US" sz="2200" dirty="0"/>
              <a:t> reduction in space usage on (3, 4)-nucleus</a:t>
            </a:r>
          </a:p>
          <a:p>
            <a:r>
              <a:rPr lang="en-US" sz="2200" dirty="0"/>
              <a:t>Up to </a:t>
            </a:r>
            <a:r>
              <a:rPr lang="en-US" sz="2200" dirty="0">
                <a:solidFill>
                  <a:schemeClr val="bg2"/>
                </a:solidFill>
              </a:rPr>
              <a:t>2.5x</a:t>
            </a:r>
            <a:r>
              <a:rPr lang="en-US" sz="2200" dirty="0"/>
              <a:t> reduction in space usage on (4, 5)-nucleus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AA5A59-823C-A54D-B96F-7D4E50FBBF52}"/>
              </a:ext>
            </a:extLst>
          </p:cNvPr>
          <p:cNvSpPr/>
          <p:nvPr/>
        </p:nvSpPr>
        <p:spPr>
          <a:xfrm>
            <a:off x="410817" y="3121025"/>
            <a:ext cx="3434465" cy="181847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52135-3F22-F744-A6D3-2236124AC06F}"/>
              </a:ext>
            </a:extLst>
          </p:cNvPr>
          <p:cNvSpPr txBox="1"/>
          <p:nvPr/>
        </p:nvSpPr>
        <p:spPr>
          <a:xfrm>
            <a:off x="220117" y="4153530"/>
            <a:ext cx="3711371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Reduces irregular memory accesses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C4C0CD-5653-B74B-954C-8988B4E8AD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35" y="3205773"/>
            <a:ext cx="3741448" cy="96109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1292A5C-260D-6645-8E52-2665543F3A96}"/>
              </a:ext>
            </a:extLst>
          </p:cNvPr>
          <p:cNvSpPr/>
          <p:nvPr/>
        </p:nvSpPr>
        <p:spPr>
          <a:xfrm>
            <a:off x="4297348" y="3200161"/>
            <a:ext cx="4337279" cy="173372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20D547-FFFA-A143-9702-EA12B3A12AE8}"/>
              </a:ext>
            </a:extLst>
          </p:cNvPr>
          <p:cNvGrpSpPr/>
          <p:nvPr/>
        </p:nvGrpSpPr>
        <p:grpSpPr>
          <a:xfrm>
            <a:off x="4680000" y="3476732"/>
            <a:ext cx="3640992" cy="838348"/>
            <a:chOff x="584356" y="3532339"/>
            <a:chExt cx="3640992" cy="83834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6BE1CDB-025C-0D46-9CC8-8A7D52B6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115B1-3F06-1F4F-A6E4-C8C9A9409AFE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C7FD050-EBC8-D340-AA35-9657E8EF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7553C2-ED9A-554F-B77E-B5249B7595B4}"/>
              </a:ext>
            </a:extLst>
          </p:cNvPr>
          <p:cNvSpPr txBox="1"/>
          <p:nvPr/>
        </p:nvSpPr>
        <p:spPr>
          <a:xfrm>
            <a:off x="4327664" y="4379658"/>
            <a:ext cx="4276646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Reduces memory usage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  <p:bldP spid="32" grpId="0" animBg="1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631300" cy="857400"/>
          </a:xfrm>
        </p:spPr>
        <p:txBody>
          <a:bodyPr/>
          <a:lstStyle/>
          <a:p>
            <a:r>
              <a:rPr lang="en-US" sz="3100" dirty="0"/>
              <a:t>In practice: Map keys to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AAD8EBF-90AA-B147-AE43-69047C3C7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Our work</a:t>
            </a:r>
            <a:r>
              <a:rPr lang="en-US" sz="2200" dirty="0"/>
              <a:t>: Space-efficient solution to maintain inverse map (keys to r-cliques)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93BEE17-C37B-414B-B700-C18424687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59321"/>
              </p:ext>
            </p:extLst>
          </p:nvPr>
        </p:nvGraphicFramePr>
        <p:xfrm>
          <a:off x="2773680" y="1641025"/>
          <a:ext cx="5275081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3583">
                  <a:extLst>
                    <a:ext uri="{9D8B030D-6E8A-4147-A177-3AD203B41FA5}">
                      <a16:colId xmlns:a16="http://schemas.microsoft.com/office/drawing/2014/main" val="2957785228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3017512539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420565515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898066302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460468316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3343057554"/>
                    </a:ext>
                  </a:extLst>
                </a:gridCol>
                <a:gridCol w="753583">
                  <a:extLst>
                    <a:ext uri="{9D8B030D-6E8A-4147-A177-3AD203B41FA5}">
                      <a16:colId xmlns:a16="http://schemas.microsoft.com/office/drawing/2014/main" val="2638874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55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19844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ABF77B9-1C0F-5C4E-885E-F6353C6C4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35289"/>
              </p:ext>
            </p:extLst>
          </p:nvPr>
        </p:nvGraphicFramePr>
        <p:xfrm>
          <a:off x="512699" y="3275583"/>
          <a:ext cx="8042734" cy="39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74481">
                  <a:extLst>
                    <a:ext uri="{9D8B030D-6E8A-4147-A177-3AD203B41FA5}">
                      <a16:colId xmlns:a16="http://schemas.microsoft.com/office/drawing/2014/main" val="172155083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2226046720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612782638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754041326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861102537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536695149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45582331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693886585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4192731367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3203794437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1719712705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2882819055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2538773133"/>
                    </a:ext>
                  </a:extLst>
                </a:gridCol>
                <a:gridCol w="574481">
                  <a:extLst>
                    <a:ext uri="{9D8B030D-6E8A-4147-A177-3AD203B41FA5}">
                      <a16:colId xmlns:a16="http://schemas.microsoft.com/office/drawing/2014/main" val="2338623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(b, 2)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(d, 2)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(c, 2)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(d, 2)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/>
                        <a:t>(c, 2)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(d, 3)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(e, 1)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(e, 1)</a:t>
                      </a:r>
                    </a:p>
                  </a:txBody>
                  <a:tcPr marL="0" marR="0" marT="91440" marB="91440"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L="0" marR="0" marT="91440" marB="91440"/>
                </a:tc>
                <a:extLst>
                  <a:ext uri="{0D108BD9-81ED-4DB2-BD59-A6C34878D82A}">
                    <a16:rowId xmlns:a16="http://schemas.microsoft.com/office/drawing/2014/main" val="1527080701"/>
                  </a:ext>
                </a:extLst>
              </a:tr>
            </a:tbl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E7C0C4B9-5C64-024A-8B86-B95FD1CD406B}"/>
              </a:ext>
            </a:extLst>
          </p:cNvPr>
          <p:cNvSpPr/>
          <p:nvPr/>
        </p:nvSpPr>
        <p:spPr>
          <a:xfrm>
            <a:off x="1887785" y="3417474"/>
            <a:ext cx="121920" cy="12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ECED3F0-F895-8B4A-8D3C-FDF26A368E20}"/>
              </a:ext>
            </a:extLst>
          </p:cNvPr>
          <p:cNvSpPr/>
          <p:nvPr/>
        </p:nvSpPr>
        <p:spPr>
          <a:xfrm>
            <a:off x="3038194" y="3419427"/>
            <a:ext cx="121920" cy="12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79FF19-C9B3-2D4B-A7ED-40E473F99547}"/>
              </a:ext>
            </a:extLst>
          </p:cNvPr>
          <p:cNvSpPr/>
          <p:nvPr/>
        </p:nvSpPr>
        <p:spPr>
          <a:xfrm>
            <a:off x="4182682" y="3420127"/>
            <a:ext cx="121920" cy="12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248339-A3B3-E845-90E1-221AA08F7F06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948745" y="2442083"/>
            <a:ext cx="1126119" cy="9753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E0569C0-45A2-E441-B3A7-27A4DCA520C1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3142259" y="2475877"/>
            <a:ext cx="7928" cy="96140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D89702-05B8-9A4F-A2A9-3970FB568134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4024021" y="2436896"/>
            <a:ext cx="219621" cy="9832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7AB9A9F-3063-5F47-85D6-76DADD9B9707}"/>
              </a:ext>
            </a:extLst>
          </p:cNvPr>
          <p:cNvSpPr/>
          <p:nvPr/>
        </p:nvSpPr>
        <p:spPr>
          <a:xfrm>
            <a:off x="5348801" y="3417474"/>
            <a:ext cx="121920" cy="12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31AAA7-FB72-4F42-AF8A-AF3A1E1CA706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4119063" y="2436896"/>
            <a:ext cx="1290698" cy="9805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2A9B04-09DF-1B42-A7CE-C6CD10F832B3}"/>
              </a:ext>
            </a:extLst>
          </p:cNvPr>
          <p:cNvGrpSpPr/>
          <p:nvPr/>
        </p:nvGrpSpPr>
        <p:grpSpPr>
          <a:xfrm>
            <a:off x="522298" y="2129404"/>
            <a:ext cx="8033135" cy="1546417"/>
            <a:chOff x="522298" y="2245014"/>
            <a:chExt cx="8033135" cy="154641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5E5DE83-C632-5743-95C3-57264185D96F}"/>
                </a:ext>
              </a:extLst>
            </p:cNvPr>
            <p:cNvCxnSpPr>
              <a:cxnSpLocks/>
            </p:cNvCxnSpPr>
            <p:nvPr/>
          </p:nvCxnSpPr>
          <p:spPr>
            <a:xfrm>
              <a:off x="522298" y="3380748"/>
              <a:ext cx="0" cy="404907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DBB1D7-FDA6-4D48-A608-EA51CB986FB8}"/>
                </a:ext>
              </a:extLst>
            </p:cNvPr>
            <p:cNvCxnSpPr>
              <a:cxnSpLocks/>
            </p:cNvCxnSpPr>
            <p:nvPr/>
          </p:nvCxnSpPr>
          <p:spPr>
            <a:xfrm>
              <a:off x="3384598" y="3380748"/>
              <a:ext cx="0" cy="404907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5065AC4-18B8-C44C-BC83-A6F0B4E6877B}"/>
                </a:ext>
              </a:extLst>
            </p:cNvPr>
            <p:cNvCxnSpPr>
              <a:cxnSpLocks/>
            </p:cNvCxnSpPr>
            <p:nvPr/>
          </p:nvCxnSpPr>
          <p:spPr>
            <a:xfrm>
              <a:off x="5659451" y="3380748"/>
              <a:ext cx="0" cy="404907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4ADCBF-4130-3C49-9EE5-03489F8B43F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752" y="3369924"/>
              <a:ext cx="0" cy="404907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D0C170-059B-DD4C-AB14-457422A4B5F6}"/>
                </a:ext>
              </a:extLst>
            </p:cNvPr>
            <p:cNvCxnSpPr>
              <a:cxnSpLocks/>
            </p:cNvCxnSpPr>
            <p:nvPr/>
          </p:nvCxnSpPr>
          <p:spPr>
            <a:xfrm>
              <a:off x="8555433" y="3386524"/>
              <a:ext cx="0" cy="404907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EB507C0-DD10-BA4C-BD34-41445917CE50}"/>
                </a:ext>
              </a:extLst>
            </p:cNvPr>
            <p:cNvGrpSpPr/>
            <p:nvPr/>
          </p:nvGrpSpPr>
          <p:grpSpPr>
            <a:xfrm>
              <a:off x="808263" y="2245014"/>
              <a:ext cx="7507491" cy="1399871"/>
              <a:chOff x="808263" y="2245014"/>
              <a:chExt cx="7507491" cy="139987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794767D-540C-3B4A-9F13-EE49D2F33790}"/>
                  </a:ext>
                </a:extLst>
              </p:cNvPr>
              <p:cNvSpPr/>
              <p:nvPr/>
            </p:nvSpPr>
            <p:spPr>
              <a:xfrm>
                <a:off x="5400052" y="2245014"/>
                <a:ext cx="121920" cy="1219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6DD1294-FE2A-B84F-99CA-E0CBD287C3B9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>
                <a:off x="5461012" y="2366934"/>
                <a:ext cx="2172638" cy="99784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FAB58AA-527A-974F-B2D2-6E1CAC5F9CE8}"/>
                  </a:ext>
                </a:extLst>
              </p:cNvPr>
              <p:cNvGrpSpPr/>
              <p:nvPr/>
            </p:nvGrpSpPr>
            <p:grpSpPr>
              <a:xfrm>
                <a:off x="808263" y="2245014"/>
                <a:ext cx="7507491" cy="1399871"/>
                <a:chOff x="808263" y="2245014"/>
                <a:chExt cx="7507491" cy="139987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671E71A-126F-BC4F-9EB4-AB341778B47E}"/>
                    </a:ext>
                  </a:extLst>
                </p:cNvPr>
                <p:cNvGrpSpPr/>
                <p:nvPr/>
              </p:nvGrpSpPr>
              <p:grpSpPr>
                <a:xfrm>
                  <a:off x="808263" y="2245014"/>
                  <a:ext cx="5104318" cy="1146179"/>
                  <a:chOff x="808263" y="2245014"/>
                  <a:chExt cx="5104318" cy="1146179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32F7DD99-2B8A-BB4F-9187-B70903227AC3}"/>
                      </a:ext>
                    </a:extLst>
                  </p:cNvPr>
                  <p:cNvSpPr/>
                  <p:nvPr/>
                </p:nvSpPr>
                <p:spPr>
                  <a:xfrm>
                    <a:off x="3068320" y="2245014"/>
                    <a:ext cx="121920" cy="12192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40428F6D-6A76-C241-9EBD-93BF48D4FCC2}"/>
                      </a:ext>
                    </a:extLst>
                  </p:cNvPr>
                  <p:cNvSpPr/>
                  <p:nvPr/>
                </p:nvSpPr>
                <p:spPr>
                  <a:xfrm>
                    <a:off x="3886204" y="2245014"/>
                    <a:ext cx="121920" cy="12192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73F8048D-5FA8-FF41-9580-4700CC077346}"/>
                      </a:ext>
                    </a:extLst>
                  </p:cNvPr>
                  <p:cNvSpPr/>
                  <p:nvPr/>
                </p:nvSpPr>
                <p:spPr>
                  <a:xfrm>
                    <a:off x="4643128" y="2245014"/>
                    <a:ext cx="121920" cy="12192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94201427-F6F2-7147-9DA0-40CDBB0032D0}"/>
                      </a:ext>
                    </a:extLst>
                  </p:cNvPr>
                  <p:cNvCxnSpPr>
                    <a:cxnSpLocks/>
                    <a:stCxn id="42" idx="4"/>
                  </p:cNvCxnSpPr>
                  <p:nvPr/>
                </p:nvCxnSpPr>
                <p:spPr>
                  <a:xfrm flipH="1">
                    <a:off x="808263" y="2366934"/>
                    <a:ext cx="2321017" cy="102425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D4C01B5D-CF47-8840-A7E2-87474471B076}"/>
                      </a:ext>
                    </a:extLst>
                  </p:cNvPr>
                  <p:cNvCxnSpPr>
                    <a:cxnSpLocks/>
                    <a:stCxn id="43" idx="4"/>
                  </p:cNvCxnSpPr>
                  <p:nvPr/>
                </p:nvCxnSpPr>
                <p:spPr>
                  <a:xfrm flipH="1">
                    <a:off x="3713519" y="2366934"/>
                    <a:ext cx="233645" cy="102425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2AF9149-22AD-C147-9268-7D79FC69AB68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>
                    <a:off x="4704088" y="2366934"/>
                    <a:ext cx="1208493" cy="1008285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42A4CC2-3666-F946-BFF5-DD23C4DDB17B}"/>
                    </a:ext>
                  </a:extLst>
                </p:cNvPr>
                <p:cNvSpPr/>
                <p:nvPr/>
              </p:nvSpPr>
              <p:spPr>
                <a:xfrm>
                  <a:off x="7019778" y="3522574"/>
                  <a:ext cx="121920" cy="12192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957EFA26-7F7A-7847-8DB5-C87D00D81B3C}"/>
                    </a:ext>
                  </a:extLst>
                </p:cNvPr>
                <p:cNvCxnSpPr>
                  <a:cxnSpLocks/>
                  <a:stCxn id="49" idx="0"/>
                </p:cNvCxnSpPr>
                <p:nvPr/>
              </p:nvCxnSpPr>
              <p:spPr>
                <a:xfrm flipH="1" flipV="1">
                  <a:off x="4878899" y="2519584"/>
                  <a:ext cx="2201839" cy="100299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2C6C2D-8FF0-E948-AF12-8629783212C0}"/>
                    </a:ext>
                  </a:extLst>
                </p:cNvPr>
                <p:cNvSpPr/>
                <p:nvPr/>
              </p:nvSpPr>
              <p:spPr>
                <a:xfrm>
                  <a:off x="8193834" y="3522965"/>
                  <a:ext cx="121920" cy="12192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2D35F96-E551-1F44-ACD7-B7B0E3ED0623}"/>
                    </a:ext>
                  </a:extLst>
                </p:cNvPr>
                <p:cNvCxnSpPr>
                  <a:cxnSpLocks/>
                  <a:stCxn id="65" idx="0"/>
                </p:cNvCxnSpPr>
                <p:nvPr/>
              </p:nvCxnSpPr>
              <p:spPr>
                <a:xfrm flipH="1" flipV="1">
                  <a:off x="5567524" y="2519584"/>
                  <a:ext cx="2687270" cy="1003381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8A650D-9648-234E-9DBA-98F742C68D7A}"/>
              </a:ext>
            </a:extLst>
          </p:cNvPr>
          <p:cNvGrpSpPr/>
          <p:nvPr/>
        </p:nvGrpSpPr>
        <p:grpSpPr>
          <a:xfrm>
            <a:off x="2847919" y="3865728"/>
            <a:ext cx="3135499" cy="721957"/>
            <a:chOff x="584356" y="3532339"/>
            <a:chExt cx="3640992" cy="838348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D6D71D8-24DF-6B42-9997-191568FCB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B5472E6-2006-D746-8689-1F81859C8515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EA6A370-E841-D74F-87A5-1F98B613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26F11B5-A913-CC42-92E9-07789DF15ABB}"/>
              </a:ext>
            </a:extLst>
          </p:cNvPr>
          <p:cNvSpPr txBox="1"/>
          <p:nvPr/>
        </p:nvSpPr>
        <p:spPr>
          <a:xfrm>
            <a:off x="2362568" y="4648628"/>
            <a:ext cx="4085366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Reduces memory usage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 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BEFC-6604-5B42-A9F4-4656E8F3014C}"/>
              </a:ext>
            </a:extLst>
          </p:cNvPr>
          <p:cNvSpPr txBox="1"/>
          <p:nvPr/>
        </p:nvSpPr>
        <p:spPr>
          <a:xfrm>
            <a:off x="480949" y="4068371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</a:rPr>
              <a:t>Subgoal</a:t>
            </a:r>
            <a:r>
              <a:rPr lang="en-US" sz="2000" dirty="0">
                <a:solidFill>
                  <a:schemeClr val="accent3"/>
                </a:solidFill>
              </a:rPr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04B79-1F17-CD43-8F09-9B85BC66B1E2}"/>
              </a:ext>
            </a:extLst>
          </p:cNvPr>
          <p:cNvSpPr txBox="1"/>
          <p:nvPr/>
        </p:nvSpPr>
        <p:spPr>
          <a:xfrm>
            <a:off x="480949" y="3214802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Subgoal</a:t>
            </a:r>
            <a:r>
              <a:rPr lang="en-US" sz="2000" dirty="0">
                <a:solidFill>
                  <a:srgbClr val="00B050"/>
                </a:solidFill>
              </a:rPr>
              <a:t>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C2D14-BAE1-5D47-93F5-56C06B772162}"/>
              </a:ext>
            </a:extLst>
          </p:cNvPr>
          <p:cNvCxnSpPr>
            <a:cxnSpLocks/>
          </p:cNvCxnSpPr>
          <p:nvPr/>
        </p:nvCxnSpPr>
        <p:spPr>
          <a:xfrm flipH="1">
            <a:off x="1818043" y="2635624"/>
            <a:ext cx="1387736" cy="779233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247C5-2DD4-B749-A020-184B26B26722}"/>
              </a:ext>
            </a:extLst>
          </p:cNvPr>
          <p:cNvCxnSpPr>
            <a:cxnSpLocks/>
          </p:cNvCxnSpPr>
          <p:nvPr/>
        </p:nvCxnSpPr>
        <p:spPr>
          <a:xfrm flipH="1" flipV="1">
            <a:off x="1815355" y="3412157"/>
            <a:ext cx="1795173" cy="249206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7F7A2F-BA20-1642-9A63-2AE803CC9ABE}"/>
              </a:ext>
            </a:extLst>
          </p:cNvPr>
          <p:cNvCxnSpPr>
            <a:cxnSpLocks/>
          </p:cNvCxnSpPr>
          <p:nvPr/>
        </p:nvCxnSpPr>
        <p:spPr>
          <a:xfrm flipH="1">
            <a:off x="1815355" y="4268426"/>
            <a:ext cx="1795173" cy="31654"/>
          </a:xfrm>
          <a:prstGeom prst="line">
            <a:avLst/>
          </a:prstGeom>
          <a:ln w="38100">
            <a:solidFill>
              <a:schemeClr val="accent3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CADFF-75D5-C246-AECE-E1EFF36A7F75}"/>
              </a:ext>
            </a:extLst>
          </p:cNvPr>
          <p:cNvSpPr txBox="1"/>
          <p:nvPr/>
        </p:nvSpPr>
        <p:spPr>
          <a:xfrm>
            <a:off x="328549" y="1266519"/>
            <a:ext cx="328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C3A9D-2EC7-0B44-BDD0-69D7785E9DC5}"/>
              </a:ext>
            </a:extLst>
          </p:cNvPr>
          <p:cNvSpPr txBox="1"/>
          <p:nvPr/>
        </p:nvSpPr>
        <p:spPr>
          <a:xfrm>
            <a:off x="328549" y="1972332"/>
            <a:ext cx="353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</p:spTree>
    <p:extLst>
      <p:ext uri="{BB962C8B-B14F-4D97-AF65-F5344CB8AC3E}">
        <p14:creationId xmlns:p14="http://schemas.microsoft.com/office/powerpoint/2010/main" val="3585731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329626" cy="857400"/>
          </a:xfrm>
        </p:spPr>
        <p:txBody>
          <a:bodyPr/>
          <a:lstStyle/>
          <a:p>
            <a:r>
              <a:rPr lang="en-US" dirty="0"/>
              <a:t>How do we update s-clique counts?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 err="1">
                <a:solidFill>
                  <a:schemeClr val="accent3"/>
                </a:solidFill>
              </a:rPr>
              <a:t>Subgoal</a:t>
            </a:r>
            <a:r>
              <a:rPr lang="en-US" sz="2200" dirty="0">
                <a:solidFill>
                  <a:schemeClr val="accent3"/>
                </a:solidFill>
              </a:rPr>
              <a:t> 2</a:t>
            </a:r>
            <a:r>
              <a:rPr lang="en-US" sz="2200" dirty="0"/>
              <a:t>: A way to update s-clique counts after “deleting” r-cliques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In theory and practice: </a:t>
            </a:r>
            <a:r>
              <a:rPr lang="en-US" sz="2200" dirty="0"/>
              <a:t>We improve upon the previous best theoretical bounds for sequential nucleus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E2577-E398-F84C-9E8F-13619B5CCEE1}"/>
              </a:ext>
            </a:extLst>
          </p:cNvPr>
          <p:cNvSpPr txBox="1"/>
          <p:nvPr/>
        </p:nvSpPr>
        <p:spPr>
          <a:xfrm>
            <a:off x="2899455" y="4439355"/>
            <a:ext cx="2946217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Reduces work</a:t>
            </a:r>
            <a:endParaRPr lang="en-US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30058-E0E1-F045-8DDD-549CC679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02" y="2745881"/>
            <a:ext cx="1751725" cy="17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3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631300" cy="857400"/>
          </a:xfrm>
        </p:spPr>
        <p:txBody>
          <a:bodyPr/>
          <a:lstStyle/>
          <a:p>
            <a:r>
              <a:rPr lang="en-US" dirty="0"/>
              <a:t>How do we update s-clique counts?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3"/>
                    </a:solidFill>
                  </a:rPr>
                  <a:t>Subgoal 2</a:t>
                </a:r>
                <a:r>
                  <a:rPr lang="en-US" sz="2200" dirty="0"/>
                  <a:t>: A way to update s-clique counts after “deleting” r-cliques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Modify parallel s-clique counting subroutine to efficiently obtain updated s-clique counts from “deleted” r-cliques</a:t>
                </a:r>
              </a:p>
              <a:p>
                <a:endParaRPr lang="en-US" sz="2200" dirty="0"/>
              </a:p>
              <a:p>
                <a:r>
                  <a:rPr lang="en-US" sz="2200" dirty="0">
                    <a:solidFill>
                      <a:srgbClr val="00B050"/>
                    </a:solidFill>
                  </a:rPr>
                  <a:t>Theorem</a:t>
                </a:r>
                <a:r>
                  <a:rPr lang="en-US" sz="2200" dirty="0"/>
                  <a:t>: Over </a:t>
                </a:r>
                <a:r>
                  <a:rPr lang="en-US" dirty="0"/>
                  <a:t>all c-cliques in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200" dirty="0"/>
                  <a:t>. </a:t>
                </a:r>
                <a:r>
                  <a:rPr lang="en-US" sz="2200" baseline="30000" dirty="0"/>
                  <a:t>[1]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AD661E-8BF5-5C4F-A20C-6A29221CD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2699" y="1087838"/>
                <a:ext cx="8631301" cy="3552300"/>
              </a:xfrm>
              <a:blipFill>
                <a:blip r:embed="rId3"/>
                <a:stretch>
                  <a:fillRect b="-1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79FD5-254F-594C-8D37-0DB9230D6C4E}"/>
              </a:ext>
            </a:extLst>
          </p:cNvPr>
          <p:cNvSpPr txBox="1"/>
          <p:nvPr/>
        </p:nvSpPr>
        <p:spPr>
          <a:xfrm>
            <a:off x="86360" y="4696933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Eden, Ron, </a:t>
            </a:r>
            <a:r>
              <a:rPr lang="en-US" sz="1200" dirty="0" err="1"/>
              <a:t>Seshadhri</a:t>
            </a:r>
            <a:r>
              <a:rPr lang="en-US" sz="12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14670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0725E4-14D3-D44F-AF52-A5747AF4D143}"/>
              </a:ext>
            </a:extLst>
          </p:cNvPr>
          <p:cNvSpPr/>
          <p:nvPr/>
        </p:nvSpPr>
        <p:spPr>
          <a:xfrm>
            <a:off x="135448" y="930038"/>
            <a:ext cx="5451433" cy="305915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3C66B-2728-6442-BAB8-F5BE25F3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6462600" cy="857400"/>
          </a:xfrm>
        </p:spPr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A369-C6FA-1747-B635-9123E3866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9B13-064E-9D4E-A0DC-226C7A68D519}"/>
              </a:ext>
            </a:extLst>
          </p:cNvPr>
          <p:cNvSpPr txBox="1"/>
          <p:nvPr/>
        </p:nvSpPr>
        <p:spPr>
          <a:xfrm>
            <a:off x="3744000" y="501338"/>
            <a:ext cx="1368232" cy="43088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Theory</a:t>
            </a:r>
            <a:endParaRPr lang="en-US" sz="18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444FE0-380A-A74A-9BE2-7E8403BDD857}"/>
              </a:ext>
            </a:extLst>
          </p:cNvPr>
          <p:cNvSpPr txBox="1"/>
          <p:nvPr/>
        </p:nvSpPr>
        <p:spPr>
          <a:xfrm>
            <a:off x="6863276" y="1153161"/>
            <a:ext cx="1368232" cy="4308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Systems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54084-0E53-6148-B9A7-2F81DEBBF24B}"/>
              </a:ext>
            </a:extLst>
          </p:cNvPr>
          <p:cNvSpPr txBox="1"/>
          <p:nvPr/>
        </p:nvSpPr>
        <p:spPr>
          <a:xfrm>
            <a:off x="284907" y="1168000"/>
            <a:ext cx="2176939" cy="646331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accent1"/>
                </a:solidFill>
              </a:rPr>
              <a:t>Differential privacy </a:t>
            </a:r>
            <a:r>
              <a:rPr lang="en-US" sz="1800" dirty="0">
                <a:solidFill>
                  <a:schemeClr val="accent1"/>
                </a:solidFill>
              </a:rPr>
              <a:t>(FOCS ‘22)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42226-EA24-0F45-BDEC-5D8B077E514E}"/>
              </a:ext>
            </a:extLst>
          </p:cNvPr>
          <p:cNvSpPr txBox="1"/>
          <p:nvPr/>
        </p:nvSpPr>
        <p:spPr>
          <a:xfrm>
            <a:off x="5600747" y="1810338"/>
            <a:ext cx="3285428" cy="127727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Graph-based benchmark suite (GBBS) </a:t>
            </a:r>
            <a:r>
              <a:rPr lang="en-US" sz="1800" dirty="0">
                <a:solidFill>
                  <a:srgbClr val="C00000"/>
                </a:solidFill>
              </a:rPr>
              <a:t>(GRADES-NDA ‘20)</a:t>
            </a:r>
          </a:p>
          <a:p>
            <a:endParaRPr lang="en-US" sz="500" dirty="0">
              <a:solidFill>
                <a:srgbClr val="C00000"/>
              </a:solidFill>
            </a:endParaRPr>
          </a:p>
          <a:p>
            <a:r>
              <a:rPr lang="en-US" sz="1800" i="1" dirty="0">
                <a:solidFill>
                  <a:srgbClr val="C00000"/>
                </a:solidFill>
              </a:rPr>
              <a:t>Correlation clustering</a:t>
            </a:r>
            <a:r>
              <a:rPr lang="en-US" sz="1800" dirty="0">
                <a:solidFill>
                  <a:srgbClr val="C00000"/>
                </a:solidFill>
              </a:rPr>
              <a:t> (VLDB ‘21)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EF411-EFC8-8E47-A98A-10A74634D312}"/>
              </a:ext>
            </a:extLst>
          </p:cNvPr>
          <p:cNvSpPr txBox="1"/>
          <p:nvPr/>
        </p:nvSpPr>
        <p:spPr>
          <a:xfrm>
            <a:off x="2055004" y="1785905"/>
            <a:ext cx="3551781" cy="2077492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rgbClr val="7030A0"/>
                </a:solidFill>
              </a:rPr>
              <a:t>Hierarchical agglomerative clustering </a:t>
            </a:r>
            <a:r>
              <a:rPr lang="en-US" sz="1700" dirty="0">
                <a:solidFill>
                  <a:srgbClr val="7030A0"/>
                </a:solidFill>
              </a:rPr>
              <a:t>(</a:t>
            </a:r>
            <a:r>
              <a:rPr lang="en-US" sz="1700" dirty="0" err="1">
                <a:solidFill>
                  <a:srgbClr val="7030A0"/>
                </a:solidFill>
              </a:rPr>
              <a:t>NeurIPS</a:t>
            </a:r>
            <a:r>
              <a:rPr lang="en-US" sz="1700" dirty="0">
                <a:solidFill>
                  <a:srgbClr val="7030A0"/>
                </a:solidFill>
              </a:rPr>
              <a:t> ‘22, ICML ‘21)</a:t>
            </a:r>
          </a:p>
          <a:p>
            <a:endParaRPr lang="en-US" sz="500" dirty="0">
              <a:solidFill>
                <a:srgbClr val="7030A0"/>
              </a:solidFill>
            </a:endParaRPr>
          </a:p>
          <a:p>
            <a:r>
              <a:rPr lang="en-US" sz="1700" i="1" dirty="0">
                <a:solidFill>
                  <a:srgbClr val="7030A0"/>
                </a:solidFill>
              </a:rPr>
              <a:t>k-core + nucleus decomposition</a:t>
            </a:r>
            <a:r>
              <a:rPr lang="en-US" sz="1700" dirty="0">
                <a:solidFill>
                  <a:srgbClr val="7030A0"/>
                </a:solidFill>
              </a:rPr>
              <a:t> (</a:t>
            </a:r>
            <a:r>
              <a:rPr lang="en-US" sz="1700" b="1" dirty="0">
                <a:solidFill>
                  <a:srgbClr val="7030A0"/>
                </a:solidFill>
              </a:rPr>
              <a:t>SPAA Best Paper ‘22, </a:t>
            </a:r>
            <a:r>
              <a:rPr lang="en-US" sz="1700" dirty="0">
                <a:solidFill>
                  <a:srgbClr val="7030A0"/>
                </a:solidFill>
              </a:rPr>
              <a:t>VLDB ‘22)</a:t>
            </a:r>
          </a:p>
          <a:p>
            <a:endParaRPr lang="en-US" sz="500" i="1" dirty="0">
              <a:solidFill>
                <a:srgbClr val="7030A0"/>
              </a:solidFill>
            </a:endParaRPr>
          </a:p>
          <a:p>
            <a:r>
              <a:rPr lang="en-US" sz="1700" i="1" dirty="0">
                <a:solidFill>
                  <a:srgbClr val="7030A0"/>
                </a:solidFill>
              </a:rPr>
              <a:t>Subgraph counting + peeling</a:t>
            </a:r>
            <a:r>
              <a:rPr lang="en-US" sz="1700" dirty="0">
                <a:solidFill>
                  <a:srgbClr val="7030A0"/>
                </a:solidFill>
              </a:rPr>
              <a:t> (ACDA ‘21, APOCS [‘23, ‘20], SEA ‘21, JEA ‘22)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07F0250-0F64-1549-90E5-CF397A48E3A4}"/>
              </a:ext>
            </a:extLst>
          </p:cNvPr>
          <p:cNvSpPr/>
          <p:nvPr/>
        </p:nvSpPr>
        <p:spPr>
          <a:xfrm>
            <a:off x="1989572" y="1584048"/>
            <a:ext cx="6932977" cy="311288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5DC039E-34B8-E849-946A-C6A02617F2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07" y="2500676"/>
            <a:ext cx="1613748" cy="123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0C0482-7E2B-3F43-BBFA-A97B7513B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361" y="2950674"/>
            <a:ext cx="2904169" cy="1603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34A940-C51D-C948-8DBF-11FDE1718D5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D2A8F-5653-B148-910F-E86CE93169AA}"/>
              </a:ext>
            </a:extLst>
          </p:cNvPr>
          <p:cNvGrpSpPr/>
          <p:nvPr/>
        </p:nvGrpSpPr>
        <p:grpSpPr>
          <a:xfrm>
            <a:off x="2153265" y="1829442"/>
            <a:ext cx="6822647" cy="1363928"/>
            <a:chOff x="2153265" y="1829442"/>
            <a:chExt cx="6822647" cy="1363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4ED849-0AA3-304B-AA9E-9784FEB9409F}"/>
                </a:ext>
              </a:extLst>
            </p:cNvPr>
            <p:cNvSpPr/>
            <p:nvPr/>
          </p:nvSpPr>
          <p:spPr>
            <a:xfrm>
              <a:off x="5586881" y="1834351"/>
              <a:ext cx="3389031" cy="1359019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39F62A-75A5-7F42-8C5B-DDB8194BBA69}"/>
                </a:ext>
              </a:extLst>
            </p:cNvPr>
            <p:cNvSpPr/>
            <p:nvPr/>
          </p:nvSpPr>
          <p:spPr>
            <a:xfrm>
              <a:off x="2153265" y="1834351"/>
              <a:ext cx="3433616" cy="66632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0E24EB-17B5-2F4F-ACC6-FF66BC487E11}"/>
                </a:ext>
              </a:extLst>
            </p:cNvPr>
            <p:cNvCxnSpPr>
              <a:cxnSpLocks/>
            </p:cNvCxnSpPr>
            <p:nvPr/>
          </p:nvCxnSpPr>
          <p:spPr>
            <a:xfrm>
              <a:off x="5586881" y="1829442"/>
              <a:ext cx="0" cy="648118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D5F41-96F4-D142-917B-68E9489906A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141" y="631848"/>
            <a:ext cx="1182483" cy="11824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E5B318-11E2-5440-8E0E-2BADE5633690}"/>
              </a:ext>
            </a:extLst>
          </p:cNvPr>
          <p:cNvSpPr txBox="1"/>
          <p:nvPr/>
        </p:nvSpPr>
        <p:spPr>
          <a:xfrm>
            <a:off x="2162832" y="1460110"/>
            <a:ext cx="3450856" cy="369332"/>
          </a:xfrm>
          <a:prstGeom prst="rect">
            <a:avLst/>
          </a:prstGeom>
          <a:solidFill>
            <a:schemeClr val="bg1"/>
          </a:solidFill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B050"/>
                </a:solidFill>
              </a:rPr>
              <a:t>Used in production at Google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7D61C-7899-B94F-90B4-19BBA54A2129}"/>
              </a:ext>
            </a:extLst>
          </p:cNvPr>
          <p:cNvSpPr txBox="1"/>
          <p:nvPr/>
        </p:nvSpPr>
        <p:spPr>
          <a:xfrm>
            <a:off x="5600746" y="1871134"/>
            <a:ext cx="3280349" cy="127727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</a:rPr>
              <a:t>Graph-based benchmark suite (GBBS) </a:t>
            </a:r>
            <a:r>
              <a:rPr lang="en-US" sz="1800" dirty="0">
                <a:solidFill>
                  <a:srgbClr val="C00000"/>
                </a:solidFill>
              </a:rPr>
              <a:t>(GRADES-NDA ‘20)</a:t>
            </a:r>
          </a:p>
          <a:p>
            <a:endParaRPr lang="en-US" sz="500" dirty="0">
              <a:solidFill>
                <a:srgbClr val="C00000"/>
              </a:solidFill>
            </a:endParaRPr>
          </a:p>
          <a:p>
            <a:r>
              <a:rPr lang="en-US" sz="1800" i="1" dirty="0">
                <a:solidFill>
                  <a:srgbClr val="C00000"/>
                </a:solidFill>
              </a:rPr>
              <a:t>Correlation clustering</a:t>
            </a:r>
            <a:r>
              <a:rPr lang="en-US" sz="1800" dirty="0">
                <a:solidFill>
                  <a:srgbClr val="C00000"/>
                </a:solidFill>
              </a:rPr>
              <a:t> (VLDB ‘21)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FC201-AFC5-E741-B1C0-A3CB89D3C727}"/>
              </a:ext>
            </a:extLst>
          </p:cNvPr>
          <p:cNvSpPr txBox="1"/>
          <p:nvPr/>
        </p:nvSpPr>
        <p:spPr>
          <a:xfrm>
            <a:off x="2184560" y="1871134"/>
            <a:ext cx="3520486" cy="61555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i="1" dirty="0">
                <a:solidFill>
                  <a:srgbClr val="7030A0"/>
                </a:solidFill>
              </a:rPr>
              <a:t>Hierarchical agglomerative clustering </a:t>
            </a:r>
            <a:r>
              <a:rPr lang="en-US" sz="1700" dirty="0">
                <a:solidFill>
                  <a:srgbClr val="7030A0"/>
                </a:solidFill>
              </a:rPr>
              <a:t>(</a:t>
            </a:r>
            <a:r>
              <a:rPr lang="en-US" sz="1700" dirty="0" err="1">
                <a:solidFill>
                  <a:srgbClr val="7030A0"/>
                </a:solidFill>
              </a:rPr>
              <a:t>NeurIPS</a:t>
            </a:r>
            <a:r>
              <a:rPr lang="en-US" sz="1700" dirty="0">
                <a:solidFill>
                  <a:srgbClr val="7030A0"/>
                </a:solidFill>
              </a:rPr>
              <a:t> ‘22, ICML ‘21)</a:t>
            </a:r>
          </a:p>
        </p:txBody>
      </p:sp>
    </p:spTree>
    <p:extLst>
      <p:ext uri="{BB962C8B-B14F-4D97-AF65-F5344CB8AC3E}">
        <p14:creationId xmlns:p14="http://schemas.microsoft.com/office/powerpoint/2010/main" val="4260912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329626" cy="857400"/>
          </a:xfrm>
        </p:spPr>
        <p:txBody>
          <a:bodyPr/>
          <a:lstStyle/>
          <a:p>
            <a:r>
              <a:rPr lang="en-US" dirty="0"/>
              <a:t>How do we update s-clique counts?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 err="1">
                <a:solidFill>
                  <a:schemeClr val="accent3"/>
                </a:solidFill>
              </a:rPr>
              <a:t>Subgoal</a:t>
            </a:r>
            <a:r>
              <a:rPr lang="en-US" sz="2200" dirty="0">
                <a:solidFill>
                  <a:schemeClr val="accent3"/>
                </a:solidFill>
              </a:rPr>
              <a:t> 2</a:t>
            </a:r>
            <a:r>
              <a:rPr lang="en-US" sz="2200" dirty="0"/>
              <a:t>: A way to update s-clique counts after “deleting” r-cliques</a:t>
            </a: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In theory and practice: </a:t>
            </a:r>
            <a:r>
              <a:rPr lang="en-US" sz="2200" dirty="0"/>
              <a:t>We improve upon the previous best theoretical bounds for sequential nucleus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E2577-E398-F84C-9E8F-13619B5CCEE1}"/>
              </a:ext>
            </a:extLst>
          </p:cNvPr>
          <p:cNvSpPr txBox="1"/>
          <p:nvPr/>
        </p:nvSpPr>
        <p:spPr>
          <a:xfrm>
            <a:off x="2899455" y="4439355"/>
            <a:ext cx="2946217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Reduces work</a:t>
            </a:r>
            <a:endParaRPr lang="en-US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30058-E0E1-F045-8DDD-549CC679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02" y="2745881"/>
            <a:ext cx="1751725" cy="175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19EF1-558E-8E4E-B2E7-C29882C5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F88099-E35B-BC45-B132-BF5AA56E8B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2D85F354-5600-1444-943A-C5EC3205791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237" y="1043964"/>
                <a:ext cx="8625526" cy="2754745"/>
              </a:xfrm>
              <a:prstGeom prst="rect">
                <a:avLst/>
              </a:prstGeom>
              <a:solidFill>
                <a:schemeClr val="bg1"/>
              </a:solidFill>
              <a:ln w="444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6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00B050"/>
                    </a:solidFill>
                  </a:rPr>
                  <a:t>Counting s-cliques [</a:t>
                </a:r>
                <a:r>
                  <a:rPr lang="en-US" sz="2200" u="sng" kern="0" dirty="0">
                    <a:solidFill>
                      <a:srgbClr val="00B050"/>
                    </a:solidFill>
                    <a:cs typeface="Arial"/>
                  </a:rPr>
                  <a:t>S</a:t>
                </a:r>
                <a:r>
                  <a:rPr lang="en-US" sz="2200" kern="0" dirty="0">
                    <a:solidFill>
                      <a:srgbClr val="00B050"/>
                    </a:solidFill>
                    <a:cs typeface="Arial"/>
                  </a:rPr>
                  <a:t>DS ‘21, ACDA</a:t>
                </a:r>
                <a:r>
                  <a:rPr lang="en-US" sz="2200" dirty="0">
                    <a:solidFill>
                      <a:srgbClr val="00B050"/>
                    </a:solidFill>
                  </a:rPr>
                  <a:t>]: 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>
                    <a:solidFill>
                      <a:srgbClr val="00B050"/>
                    </a:solidFill>
                  </a:rPr>
                  <a:t> work </a:t>
                </a:r>
                <a:r>
                  <a:rPr lang="en-US" sz="2200" b="1" dirty="0" err="1">
                    <a:solidFill>
                      <a:srgbClr val="00B050"/>
                    </a:solidFill>
                  </a:rPr>
                  <a:t>whp</a:t>
                </a:r>
                <a:endParaRPr lang="en-US" sz="2200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sz="1000" b="1" dirty="0">
                  <a:solidFill>
                    <a:srgbClr val="00B050"/>
                  </a:solidFill>
                </a:endParaRPr>
              </a:p>
              <a:p>
                <a:r>
                  <a:rPr lang="en-US" sz="2200" dirty="0">
                    <a:solidFill>
                      <a:schemeClr val="accent1"/>
                    </a:solidFill>
                  </a:rPr>
                  <a:t>Updating s-clique counts [</a:t>
                </a:r>
                <a:r>
                  <a:rPr lang="en-US" sz="2200" u="sng" dirty="0">
                    <a:solidFill>
                      <a:schemeClr val="accent1"/>
                    </a:solidFill>
                  </a:rPr>
                  <a:t>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DS ‘22, VLDB]</a:t>
                </a:r>
                <a:r>
                  <a:rPr lang="en-US" sz="2200" dirty="0"/>
                  <a:t>:</a:t>
                </a:r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endParaRPr lang="en-US" sz="220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b="1" dirty="0">
                    <a:solidFill>
                      <a:schemeClr val="accent1"/>
                    </a:solidFill>
                  </a:rPr>
                  <a:t> amortized expected work </a:t>
                </a:r>
                <a:r>
                  <a:rPr lang="en-US" sz="2200" b="1" dirty="0" err="1">
                    <a:solidFill>
                      <a:schemeClr val="accent1"/>
                    </a:solidFill>
                  </a:rPr>
                  <a:t>whp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2D85F354-5600-1444-943A-C5EC3205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237" y="1043964"/>
                <a:ext cx="8625526" cy="275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444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39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BEFC-6604-5B42-A9F4-4656E8F3014C}"/>
              </a:ext>
            </a:extLst>
          </p:cNvPr>
          <p:cNvSpPr txBox="1"/>
          <p:nvPr/>
        </p:nvSpPr>
        <p:spPr>
          <a:xfrm>
            <a:off x="480949" y="4068371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</a:rPr>
              <a:t>Subgoal</a:t>
            </a:r>
            <a:r>
              <a:rPr lang="en-US" sz="2000" dirty="0">
                <a:solidFill>
                  <a:schemeClr val="accent3"/>
                </a:solidFill>
              </a:rPr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04B79-1F17-CD43-8F09-9B85BC66B1E2}"/>
              </a:ext>
            </a:extLst>
          </p:cNvPr>
          <p:cNvSpPr txBox="1"/>
          <p:nvPr/>
        </p:nvSpPr>
        <p:spPr>
          <a:xfrm>
            <a:off x="480949" y="3214802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Subgoal</a:t>
            </a:r>
            <a:r>
              <a:rPr lang="en-US" sz="2000" dirty="0">
                <a:solidFill>
                  <a:srgbClr val="00B050"/>
                </a:solidFill>
              </a:rPr>
              <a:t>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C2D14-BAE1-5D47-93F5-56C06B772162}"/>
              </a:ext>
            </a:extLst>
          </p:cNvPr>
          <p:cNvCxnSpPr>
            <a:cxnSpLocks/>
          </p:cNvCxnSpPr>
          <p:nvPr/>
        </p:nvCxnSpPr>
        <p:spPr>
          <a:xfrm flipH="1">
            <a:off x="1818043" y="2635624"/>
            <a:ext cx="1387736" cy="779233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247C5-2DD4-B749-A020-184B26B26722}"/>
              </a:ext>
            </a:extLst>
          </p:cNvPr>
          <p:cNvCxnSpPr>
            <a:cxnSpLocks/>
          </p:cNvCxnSpPr>
          <p:nvPr/>
        </p:nvCxnSpPr>
        <p:spPr>
          <a:xfrm flipH="1" flipV="1">
            <a:off x="1815355" y="3412157"/>
            <a:ext cx="1795173" cy="249206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7F7A2F-BA20-1642-9A63-2AE803CC9ABE}"/>
              </a:ext>
            </a:extLst>
          </p:cNvPr>
          <p:cNvCxnSpPr>
            <a:cxnSpLocks/>
          </p:cNvCxnSpPr>
          <p:nvPr/>
        </p:nvCxnSpPr>
        <p:spPr>
          <a:xfrm flipH="1">
            <a:off x="1815355" y="4268426"/>
            <a:ext cx="1795173" cy="31654"/>
          </a:xfrm>
          <a:prstGeom prst="line">
            <a:avLst/>
          </a:prstGeom>
          <a:ln w="38100">
            <a:solidFill>
              <a:schemeClr val="accent3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CADFF-75D5-C246-AECE-E1EFF36A7F75}"/>
              </a:ext>
            </a:extLst>
          </p:cNvPr>
          <p:cNvSpPr txBox="1"/>
          <p:nvPr/>
        </p:nvSpPr>
        <p:spPr>
          <a:xfrm>
            <a:off x="328549" y="1266519"/>
            <a:ext cx="328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C3A9D-2EC7-0B44-BDD0-69D7785E9DC5}"/>
              </a:ext>
            </a:extLst>
          </p:cNvPr>
          <p:cNvSpPr txBox="1"/>
          <p:nvPr/>
        </p:nvSpPr>
        <p:spPr>
          <a:xfrm>
            <a:off x="328549" y="1972332"/>
            <a:ext cx="353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</p:spTree>
    <p:extLst>
      <p:ext uri="{BB962C8B-B14F-4D97-AF65-F5344CB8AC3E}">
        <p14:creationId xmlns:p14="http://schemas.microsoft.com/office/powerpoint/2010/main" val="86158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620081" cy="857400"/>
          </a:xfrm>
        </p:spPr>
        <p:txBody>
          <a:bodyPr/>
          <a:lstStyle/>
          <a:p>
            <a:r>
              <a:rPr lang="en-US" dirty="0"/>
              <a:t>(r, s)-nucleus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087838"/>
            <a:ext cx="6096000" cy="3552300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Direct the graph (DG) using an arboricity orientation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Count # s-cliques per r-clique using DG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Construct a bucketing structure mapping r-cliques to a bucket based on # s-cliques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not all r-cliques have been peeled: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Peel set of r-cliques with minimum s-clique count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Update s-clique counts of remaining r-cliques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4BEFC-6604-5B42-A9F4-4656E8F3014C}"/>
              </a:ext>
            </a:extLst>
          </p:cNvPr>
          <p:cNvSpPr txBox="1"/>
          <p:nvPr/>
        </p:nvSpPr>
        <p:spPr>
          <a:xfrm>
            <a:off x="480949" y="4068371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</a:rPr>
              <a:t>Subgoal</a:t>
            </a:r>
            <a:r>
              <a:rPr lang="en-US" sz="2000" dirty="0">
                <a:solidFill>
                  <a:schemeClr val="accent3"/>
                </a:solidFill>
              </a:rPr>
              <a:t>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04B79-1F17-CD43-8F09-9B85BC66B1E2}"/>
              </a:ext>
            </a:extLst>
          </p:cNvPr>
          <p:cNvSpPr txBox="1"/>
          <p:nvPr/>
        </p:nvSpPr>
        <p:spPr>
          <a:xfrm>
            <a:off x="480949" y="3214802"/>
            <a:ext cx="353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Subgoal</a:t>
            </a:r>
            <a:r>
              <a:rPr lang="en-US" sz="2000" dirty="0">
                <a:solidFill>
                  <a:srgbClr val="00B050"/>
                </a:solidFill>
              </a:rPr>
              <a:t>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C2D14-BAE1-5D47-93F5-56C06B772162}"/>
              </a:ext>
            </a:extLst>
          </p:cNvPr>
          <p:cNvCxnSpPr>
            <a:cxnSpLocks/>
          </p:cNvCxnSpPr>
          <p:nvPr/>
        </p:nvCxnSpPr>
        <p:spPr>
          <a:xfrm flipH="1">
            <a:off x="1818043" y="2635624"/>
            <a:ext cx="1387736" cy="779233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9247C5-2DD4-B749-A020-184B26B26722}"/>
              </a:ext>
            </a:extLst>
          </p:cNvPr>
          <p:cNvCxnSpPr>
            <a:cxnSpLocks/>
          </p:cNvCxnSpPr>
          <p:nvPr/>
        </p:nvCxnSpPr>
        <p:spPr>
          <a:xfrm flipH="1" flipV="1">
            <a:off x="1815355" y="3412157"/>
            <a:ext cx="1795173" cy="249206"/>
          </a:xfrm>
          <a:prstGeom prst="line">
            <a:avLst/>
          </a:prstGeom>
          <a:ln w="38100">
            <a:solidFill>
              <a:srgbClr val="00B050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7F7A2F-BA20-1642-9A63-2AE803CC9ABE}"/>
              </a:ext>
            </a:extLst>
          </p:cNvPr>
          <p:cNvCxnSpPr>
            <a:cxnSpLocks/>
          </p:cNvCxnSpPr>
          <p:nvPr/>
        </p:nvCxnSpPr>
        <p:spPr>
          <a:xfrm flipH="1">
            <a:off x="1815355" y="4268426"/>
            <a:ext cx="1795173" cy="31654"/>
          </a:xfrm>
          <a:prstGeom prst="line">
            <a:avLst/>
          </a:prstGeom>
          <a:ln w="38100">
            <a:solidFill>
              <a:schemeClr val="accent3"/>
            </a:solidFill>
            <a:headEnd type="triangle" w="med" len="lg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CADFF-75D5-C246-AECE-E1EFF36A7F75}"/>
              </a:ext>
            </a:extLst>
          </p:cNvPr>
          <p:cNvSpPr txBox="1"/>
          <p:nvPr/>
        </p:nvSpPr>
        <p:spPr>
          <a:xfrm>
            <a:off x="328549" y="1266519"/>
            <a:ext cx="328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S ‘20, APOCS]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C3A9D-2EC7-0B44-BDD0-69D7785E9DC5}"/>
              </a:ext>
            </a:extLst>
          </p:cNvPr>
          <p:cNvSpPr txBox="1"/>
          <p:nvPr/>
        </p:nvSpPr>
        <p:spPr>
          <a:xfrm>
            <a:off x="328549" y="1972332"/>
            <a:ext cx="353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u="sng" dirty="0">
                <a:solidFill>
                  <a:schemeClr val="tx1"/>
                </a:solidFill>
              </a:rPr>
              <a:t>S</a:t>
            </a:r>
            <a:r>
              <a:rPr lang="en-US" sz="1800" dirty="0">
                <a:solidFill>
                  <a:schemeClr val="tx1"/>
                </a:solidFill>
              </a:rPr>
              <a:t>DS ‘21, ACDA]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22721-7EC0-CB42-9B54-177E46928F2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D798154-ADCC-164D-B59D-3E4CA1CB8957}"/>
              </a:ext>
            </a:extLst>
          </p:cNvPr>
          <p:cNvSpPr txBox="1">
            <a:spLocks/>
          </p:cNvSpPr>
          <p:nvPr/>
        </p:nvSpPr>
        <p:spPr bwMode="auto">
          <a:xfrm>
            <a:off x="828806" y="1604795"/>
            <a:ext cx="7651769" cy="22377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00B050"/>
                </a:solidFill>
              </a:rPr>
              <a:t>Practical optimizations</a:t>
            </a:r>
            <a:r>
              <a:rPr lang="en-US" sz="2200" dirty="0"/>
              <a:t>: </a:t>
            </a:r>
          </a:p>
          <a:p>
            <a:r>
              <a:rPr lang="en-US" sz="2200" dirty="0"/>
              <a:t>Up to a 5x speedup over our unoptimized parallel nucleus decomposition</a:t>
            </a:r>
          </a:p>
          <a:p>
            <a:r>
              <a:rPr lang="en-US" sz="2200" dirty="0"/>
              <a:t>Up to a 2.5x reduction in space over our unoptimized parallel nucleus decomposition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306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30-core </a:t>
            </a:r>
            <a:r>
              <a:rPr lang="en-US" sz="2200" dirty="0"/>
              <a:t>GCP instance (2-way hyperthreading), </a:t>
            </a:r>
            <a:r>
              <a:rPr lang="en-US" sz="2200" dirty="0">
                <a:solidFill>
                  <a:schemeClr val="bg2"/>
                </a:solidFill>
              </a:rPr>
              <a:t>240 GB</a:t>
            </a:r>
            <a:r>
              <a:rPr lang="en-US" sz="2200" dirty="0"/>
              <a:t> main memory</a:t>
            </a:r>
          </a:p>
          <a:p>
            <a:endParaRPr lang="en-US" sz="2200" dirty="0"/>
          </a:p>
          <a:p>
            <a:r>
              <a:rPr lang="en-US" sz="2200" dirty="0"/>
              <a:t>Used real-world Stanford Network Analysis Platform (SNAP) graphs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9781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7381620" cy="857400"/>
          </a:xfrm>
        </p:spPr>
        <p:txBody>
          <a:bodyPr/>
          <a:lstStyle/>
          <a:p>
            <a:r>
              <a:rPr lang="en-US" dirty="0"/>
              <a:t>Comparison to other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ED873F-150C-D648-8132-7D93BF566CD5}"/>
              </a:ext>
            </a:extLst>
          </p:cNvPr>
          <p:cNvSpPr txBox="1"/>
          <p:nvPr/>
        </p:nvSpPr>
        <p:spPr>
          <a:xfrm>
            <a:off x="0" y="4733434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AND, AND-NN, PND: </a:t>
            </a:r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 (VLDB ‘18)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AFBE6-3D0C-A84B-9ED5-609B5432D5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9" t="470"/>
          <a:stretch/>
        </p:blipFill>
        <p:spPr>
          <a:xfrm>
            <a:off x="130020" y="1037218"/>
            <a:ext cx="6514633" cy="3589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B3928B90-EEC7-5A47-B34C-0CABBE94BC3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65419" y="1209359"/>
                <a:ext cx="2701159" cy="3552300"/>
              </a:xfrm>
            </p:spPr>
            <p:txBody>
              <a:bodyPr/>
              <a:lstStyle/>
              <a:p>
                <a:r>
                  <a:rPr lang="en-US" sz="2100" dirty="0"/>
                  <a:t>Speedups </a:t>
                </a:r>
                <a:r>
                  <a:rPr lang="en-US" sz="2100" dirty="0">
                    <a:solidFill>
                      <a:schemeClr val="bg2"/>
                    </a:solidFill>
                  </a:rPr>
                  <a:t>up to 55x</a:t>
                </a:r>
                <a:r>
                  <a:rPr lang="en-US" sz="2100" dirty="0"/>
                  <a:t>, </a:t>
                </a:r>
                <a:r>
                  <a:rPr lang="en-US" sz="2100" dirty="0">
                    <a:solidFill>
                      <a:schemeClr val="bg2"/>
                    </a:solidFill>
                  </a:rPr>
                  <a:t>median 9x </a:t>
                </a:r>
                <a:r>
                  <a:rPr lang="en-US" sz="2100" dirty="0"/>
                  <a:t>over fastest of PND, AND, AND-NN (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100" dirty="0"/>
                  <a:t>)</a:t>
                </a:r>
              </a:p>
              <a:p>
                <a:endParaRPr lang="en-US" sz="1000" dirty="0"/>
              </a:p>
              <a:p>
                <a:r>
                  <a:rPr lang="en-US" sz="2100" dirty="0">
                    <a:solidFill>
                      <a:schemeClr val="bg2"/>
                    </a:solidFill>
                  </a:rPr>
                  <a:t>Up to 40x</a:t>
                </a:r>
                <a:r>
                  <a:rPr lang="en-US" sz="2100" dirty="0"/>
                  <a:t> self-relative speedups (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B3928B90-EEC7-5A47-B34C-0CABBE94B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65419" y="1209359"/>
                <a:ext cx="2701159" cy="3552300"/>
              </a:xfrm>
              <a:blipFill>
                <a:blip r:embed="rId4"/>
                <a:stretch>
                  <a:fillRect r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77B0E68-CBA6-6646-8154-6467852FB5A3}"/>
              </a:ext>
            </a:extLst>
          </p:cNvPr>
          <p:cNvSpPr txBox="1"/>
          <p:nvPr/>
        </p:nvSpPr>
        <p:spPr>
          <a:xfrm>
            <a:off x="1" y="3793068"/>
            <a:ext cx="349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0F84AD-B937-6943-A3D5-E76EA0372C52}"/>
              </a:ext>
            </a:extLst>
          </p:cNvPr>
          <p:cNvCxnSpPr>
            <a:cxnSpLocks/>
          </p:cNvCxnSpPr>
          <p:nvPr/>
        </p:nvCxnSpPr>
        <p:spPr>
          <a:xfrm flipH="1">
            <a:off x="237277" y="3935134"/>
            <a:ext cx="59810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5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137023"/>
            <a:ext cx="8516575" cy="857400"/>
          </a:xfrm>
        </p:spPr>
        <p:txBody>
          <a:bodyPr/>
          <a:lstStyle/>
          <a:p>
            <a:r>
              <a:rPr lang="en-US" sz="2800" dirty="0"/>
              <a:t>Other implementations are not theoretically efficient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216" y="1081714"/>
            <a:ext cx="4256237" cy="3552300"/>
          </a:xfrm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</a:rPr>
              <a:t>PND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Large span</a:t>
            </a:r>
          </a:p>
          <a:p>
            <a:endParaRPr lang="en-US" sz="10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accent3"/>
                </a:solidFill>
              </a:rPr>
              <a:t>AND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Not work-efficient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200" dirty="0">
                <a:solidFill>
                  <a:schemeClr val="accent3"/>
                </a:solidFill>
              </a:rPr>
              <a:t>AND-NN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Not work-efficient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higher memory usage than PND + AND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</a:p>
          <a:p>
            <a:endParaRPr lang="en-US" sz="1000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accent3"/>
                </a:solidFill>
              </a:rPr>
              <a:t>PND, AND, and AND-NN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2200" dirty="0">
                <a:solidFill>
                  <a:srgbClr val="C00000"/>
                </a:solidFill>
              </a:rPr>
              <a:t>Not space-efficient (do not scale to larger r, s)</a:t>
            </a:r>
            <a:endParaRPr lang="en-US" sz="2200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0A03B9-BB8C-8A44-9B3B-985737F4F842}"/>
              </a:ext>
            </a:extLst>
          </p:cNvPr>
          <p:cNvGrpSpPr/>
          <p:nvPr/>
        </p:nvGrpSpPr>
        <p:grpSpPr>
          <a:xfrm>
            <a:off x="6039180" y="662391"/>
            <a:ext cx="2310066" cy="610866"/>
            <a:chOff x="2386887" y="3490092"/>
            <a:chExt cx="2881256" cy="7619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86A3A3-CE0E-5F46-98F6-D32DB7190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CDA6C1-47AD-D348-AC08-2776017F669F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038E97C-FC44-0C4D-B5E9-3C0544EADEF2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E3EB58-D2FB-0248-BA25-A320A8823011}"/>
              </a:ext>
            </a:extLst>
          </p:cNvPr>
          <p:cNvSpPr txBox="1"/>
          <p:nvPr/>
        </p:nvSpPr>
        <p:spPr>
          <a:xfrm>
            <a:off x="5280653" y="1256178"/>
            <a:ext cx="3705513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Eliminate sequential dependencies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EFF05-F057-924A-83E4-4741AFF5CC05}"/>
              </a:ext>
            </a:extLst>
          </p:cNvPr>
          <p:cNvSpPr txBox="1"/>
          <p:nvPr/>
        </p:nvSpPr>
        <p:spPr>
          <a:xfrm>
            <a:off x="4080152" y="3362656"/>
            <a:ext cx="2946217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Reduce work</a:t>
            </a:r>
            <a:endParaRPr lang="en-US" sz="20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8F7552-33DB-B94C-A938-CB1355678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503" y="1893617"/>
            <a:ext cx="1548541" cy="15485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9C4188-EFD4-4D45-B116-8EE60EA54D89}"/>
              </a:ext>
            </a:extLst>
          </p:cNvPr>
          <p:cNvGrpSpPr/>
          <p:nvPr/>
        </p:nvGrpSpPr>
        <p:grpSpPr>
          <a:xfrm>
            <a:off x="6073083" y="3965414"/>
            <a:ext cx="2120100" cy="488159"/>
            <a:chOff x="584356" y="3532339"/>
            <a:chExt cx="3640992" cy="8383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78E417-E69C-3647-8F69-C2A28C496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56" y="3532339"/>
              <a:ext cx="1925393" cy="83834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9684A1-F7A5-D04A-BDD5-9666F067FD9F}"/>
                </a:ext>
              </a:extLst>
            </p:cNvPr>
            <p:cNvCxnSpPr/>
            <p:nvPr/>
          </p:nvCxnSpPr>
          <p:spPr>
            <a:xfrm>
              <a:off x="2701518" y="3951513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0D1A5D-89F3-094C-8449-9CEB658A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651" y="3741926"/>
              <a:ext cx="962697" cy="41917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8292EC-8813-3640-B056-9DB764C7F385}"/>
              </a:ext>
            </a:extLst>
          </p:cNvPr>
          <p:cNvSpPr txBox="1"/>
          <p:nvPr/>
        </p:nvSpPr>
        <p:spPr>
          <a:xfrm>
            <a:off x="5007542" y="4453573"/>
            <a:ext cx="402173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Reduce memory usage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967875" cy="857400"/>
          </a:xfrm>
        </p:spPr>
        <p:txBody>
          <a:bodyPr/>
          <a:lstStyle/>
          <a:p>
            <a:r>
              <a:rPr lang="en-US" dirty="0"/>
              <a:t>Other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Approximate nucleus decomposition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Hierarchy construction for nucleus decomposition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BE3E8C-F60E-CE4B-9EF8-A2C54BC95623}"/>
              </a:ext>
            </a:extLst>
          </p:cNvPr>
          <p:cNvGrpSpPr/>
          <p:nvPr/>
        </p:nvGrpSpPr>
        <p:grpSpPr>
          <a:xfrm>
            <a:off x="3115871" y="1673772"/>
            <a:ext cx="2310066" cy="610866"/>
            <a:chOff x="2386887" y="3490092"/>
            <a:chExt cx="2881256" cy="7619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5B5378-F208-2D43-8E7D-5514F6641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86C292-5A56-A44B-A702-E2EB891B6E3C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6BE8C0-982D-CD4B-9DF7-D0D7EFC46462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C08D9C-DF02-0A42-8512-302301FD81AD}"/>
              </a:ext>
            </a:extLst>
          </p:cNvPr>
          <p:cNvSpPr txBox="1"/>
          <p:nvPr/>
        </p:nvSpPr>
        <p:spPr>
          <a:xfrm>
            <a:off x="2357344" y="2267559"/>
            <a:ext cx="3705513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Eliminate sequential dependencies</a:t>
            </a:r>
            <a:endParaRPr lang="en-US" sz="2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92659-C0BB-404A-8D4A-9046BFC91C45}"/>
              </a:ext>
            </a:extLst>
          </p:cNvPr>
          <p:cNvSpPr txBox="1"/>
          <p:nvPr/>
        </p:nvSpPr>
        <p:spPr>
          <a:xfrm>
            <a:off x="1759847" y="3801223"/>
            <a:ext cx="2946217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Strong guarantees</a:t>
            </a:r>
            <a:endParaRPr lang="en-US" sz="20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8DECA-9CA8-CD40-85A2-DD504F2F7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46" y="3476207"/>
            <a:ext cx="1548541" cy="1548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2A0F86-93B3-1240-8F8C-FF70B5A21F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5006" y="3480546"/>
            <a:ext cx="2228186" cy="12151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55E00D-E7FF-C142-BAEF-E72FA6D76CDE}"/>
              </a:ext>
            </a:extLst>
          </p:cNvPr>
          <p:cNvSpPr txBox="1"/>
          <p:nvPr/>
        </p:nvSpPr>
        <p:spPr>
          <a:xfrm>
            <a:off x="6472134" y="3801223"/>
            <a:ext cx="2282791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Fast in practice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6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15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Parallel nucleus decomposition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Arboricity orientations + s-clique counting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‘21, ACDA]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Nucleus decomposition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‘22, VLDB]</a:t>
            </a:r>
          </a:p>
          <a:p>
            <a:pPr marL="533400" lvl="1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Other parallel clustering algorithms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Correlation clustering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DEŁM ‘21, VLDB]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Hierarchical agglomerative clustering (HAC)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2038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AD32-6D50-D346-9890-2DBBA5CCB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9A52E-A3C6-3D47-8642-4DFBCFD97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[DEŁM</a:t>
            </a:r>
            <a:r>
              <a:rPr lang="en-US" u="sng" dirty="0"/>
              <a:t>S</a:t>
            </a:r>
            <a:r>
              <a:rPr lang="en-US" dirty="0"/>
              <a:t> ‘22, </a:t>
            </a:r>
            <a:r>
              <a:rPr lang="en-US" dirty="0" err="1"/>
              <a:t>NeurIPS</a:t>
            </a:r>
            <a:r>
              <a:rPr lang="en-US" dirty="0"/>
              <a:t>], [</a:t>
            </a:r>
            <a:r>
              <a:rPr lang="en-US" u="sng" dirty="0"/>
              <a:t>S</a:t>
            </a:r>
            <a:r>
              <a:rPr lang="en-US" dirty="0"/>
              <a:t>DEŁM ‘21, VLDB], </a:t>
            </a:r>
          </a:p>
          <a:p>
            <a:r>
              <a:rPr lang="en-US" dirty="0"/>
              <a:t>[DEŁM</a:t>
            </a:r>
            <a:r>
              <a:rPr lang="en-US" u="sng" dirty="0"/>
              <a:t>S</a:t>
            </a:r>
            <a:r>
              <a:rPr lang="en-US" dirty="0"/>
              <a:t> ‘21, ICML]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215E-E0AE-C64C-9945-D116B8688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55F3821-C8A0-9544-845D-29617266C9D2}"/>
              </a:ext>
            </a:extLst>
          </p:cNvPr>
          <p:cNvSpPr txBox="1">
            <a:spLocks/>
          </p:cNvSpPr>
          <p:nvPr/>
        </p:nvSpPr>
        <p:spPr>
          <a:xfrm>
            <a:off x="685800" y="4202231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[L</a:t>
            </a:r>
            <a:r>
              <a:rPr lang="en-US" sz="1800" b="0" u="sng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</a:t>
            </a:r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YDS ‘22, SPAA Best Paper], [</a:t>
            </a:r>
            <a:r>
              <a:rPr lang="en-US" sz="1800" b="0" u="sng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</a:t>
            </a:r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DS ‘22, VLDB], [</a:t>
            </a:r>
            <a:r>
              <a:rPr lang="en-US" sz="1800" b="0" u="sng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</a:t>
            </a:r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DS ‘21, ACDA], [HW</a:t>
            </a:r>
            <a:r>
              <a:rPr lang="en-US" sz="1800" b="0" u="sng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</a:t>
            </a:r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 ‘23, APOCS], [</a:t>
            </a:r>
            <a:r>
              <a:rPr lang="en-US" sz="1800" b="0" u="sng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</a:t>
            </a:r>
            <a:r>
              <a:rPr lang="en-US" sz="1800" b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S ‘20, APOCS]</a:t>
            </a:r>
            <a:endParaRPr lang="en-US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32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382F9-8B76-8E4E-8793-B87DED97B8C5}"/>
              </a:ext>
            </a:extLst>
          </p:cNvPr>
          <p:cNvSpPr txBox="1"/>
          <p:nvPr/>
        </p:nvSpPr>
        <p:spPr>
          <a:xfrm>
            <a:off x="1208178" y="2953447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Image similarity</a:t>
            </a:r>
            <a:endParaRPr lang="en-US" sz="20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6E16B-B82A-6645-B125-B6A8C69B40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8919" y="241947"/>
            <a:ext cx="3647967" cy="2146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800E8A-0145-6940-AFEA-494C68505F53}"/>
              </a:ext>
            </a:extLst>
          </p:cNvPr>
          <p:cNvSpPr txBox="1"/>
          <p:nvPr/>
        </p:nvSpPr>
        <p:spPr>
          <a:xfrm>
            <a:off x="5463859" y="2426813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Search systems</a:t>
            </a:r>
            <a:endParaRPr lang="en-US" sz="2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39C8B-5213-4E48-919C-8558167D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49" y="3214099"/>
            <a:ext cx="1548598" cy="1548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576B3F-3DFE-2742-947C-28ED2696F1D4}"/>
              </a:ext>
            </a:extLst>
          </p:cNvPr>
          <p:cNvSpPr txBox="1"/>
          <p:nvPr/>
        </p:nvSpPr>
        <p:spPr>
          <a:xfrm>
            <a:off x="-95829" y="4662936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Spam detection</a:t>
            </a:r>
            <a:endParaRPr lang="en-US" sz="20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D005E9-F56F-EB41-9587-E13FE787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279" y="2743157"/>
            <a:ext cx="1493958" cy="1493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1CFD0-5EF9-2D45-8E0D-57A016670846}"/>
              </a:ext>
            </a:extLst>
          </p:cNvPr>
          <p:cNvSpPr txBox="1"/>
          <p:nvPr/>
        </p:nvSpPr>
        <p:spPr>
          <a:xfrm>
            <a:off x="3104435" y="4285044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k-anonymity / privacy</a:t>
            </a:r>
            <a:endParaRPr lang="en-US" sz="2000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864770-7753-4441-87D5-60706DA54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015" y="2879520"/>
            <a:ext cx="1404730" cy="14047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B915B0-B9CD-BA4F-9C10-51DE7DAD024D}"/>
              </a:ext>
            </a:extLst>
          </p:cNvPr>
          <p:cNvSpPr txBox="1"/>
          <p:nvPr/>
        </p:nvSpPr>
        <p:spPr>
          <a:xfrm>
            <a:off x="5846586" y="4254911"/>
            <a:ext cx="2633989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Recommendation systems</a:t>
            </a:r>
            <a:endParaRPr lang="en-US" sz="20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EE18BD-A58D-5543-B013-7473D2A78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340" y="1013675"/>
            <a:ext cx="2562150" cy="19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7737220" cy="857400"/>
          </a:xfrm>
        </p:spPr>
        <p:txBody>
          <a:bodyPr/>
          <a:lstStyle/>
          <a:p>
            <a:r>
              <a:rPr lang="en-US" sz="2700" dirty="0"/>
              <a:t>Computational barriers: Increasing graph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38BD59-2040-054B-A081-26F6A4AFDD11}"/>
              </a:ext>
            </a:extLst>
          </p:cNvPr>
          <p:cNvGrpSpPr/>
          <p:nvPr/>
        </p:nvGrpSpPr>
        <p:grpSpPr>
          <a:xfrm>
            <a:off x="177799" y="1065041"/>
            <a:ext cx="8064501" cy="3788642"/>
            <a:chOff x="177799" y="1065041"/>
            <a:chExt cx="8064501" cy="3788642"/>
          </a:xfrm>
        </p:grpSpPr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0BE6504E-AFEA-B94C-A1ED-CFC8A530997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7284508"/>
                </p:ext>
              </p:extLst>
            </p:nvPr>
          </p:nvGraphicFramePr>
          <p:xfrm>
            <a:off x="177799" y="1065041"/>
            <a:ext cx="6311901" cy="3788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3C4910-0E8A-8B4C-8F3C-AF59EA476098}"/>
                </a:ext>
              </a:extLst>
            </p:cNvPr>
            <p:cNvSpPr txBox="1"/>
            <p:nvPr/>
          </p:nvSpPr>
          <p:spPr>
            <a:xfrm>
              <a:off x="6114036" y="1179676"/>
              <a:ext cx="2128264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B050"/>
                  </a:solidFill>
                </a:rPr>
                <a:t>hyperlink2012</a:t>
              </a:r>
            </a:p>
            <a:p>
              <a:pPr algn="ctr"/>
              <a:r>
                <a:rPr lang="en-US" sz="1800" i="1" dirty="0">
                  <a:solidFill>
                    <a:schemeClr val="bg2"/>
                  </a:solidFill>
                </a:rPr>
                <a:t>225 billion edges</a:t>
              </a:r>
              <a:endParaRPr lang="en-US" sz="1800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DE65E2-BDF4-4B44-AA8C-A18F2AE56AB3}"/>
                </a:ext>
              </a:extLst>
            </p:cNvPr>
            <p:cNvSpPr txBox="1"/>
            <p:nvPr/>
          </p:nvSpPr>
          <p:spPr>
            <a:xfrm>
              <a:off x="2268644" y="1442279"/>
              <a:ext cx="2421932" cy="677108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rgbClr val="00B050"/>
                  </a:solidFill>
                </a:rPr>
                <a:t>hyperlink2014</a:t>
              </a:r>
            </a:p>
            <a:p>
              <a:pPr algn="ctr"/>
              <a:r>
                <a:rPr lang="en-US" sz="1900" i="1" dirty="0">
                  <a:solidFill>
                    <a:schemeClr val="bg2"/>
                  </a:solidFill>
                </a:rPr>
                <a:t>124 billion edges</a:t>
              </a:r>
              <a:endParaRPr lang="en-US" sz="1900" i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7619DE-69EA-8645-A570-5F39FFE3CF97}"/>
                </a:ext>
              </a:extLst>
            </p:cNvPr>
            <p:cNvCxnSpPr>
              <a:cxnSpLocks/>
            </p:cNvCxnSpPr>
            <p:nvPr/>
          </p:nvCxnSpPr>
          <p:spPr>
            <a:xfrm>
              <a:off x="3670300" y="2119387"/>
              <a:ext cx="0" cy="4460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2BD58D5-A9D1-A940-9F7E-226082B33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804" y="1442279"/>
              <a:ext cx="411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9B0BCB-7992-464A-A967-5B45FE672975}"/>
                </a:ext>
              </a:extLst>
            </p:cNvPr>
            <p:cNvSpPr txBox="1"/>
            <p:nvPr/>
          </p:nvSpPr>
          <p:spPr>
            <a:xfrm>
              <a:off x="3333749" y="3240889"/>
              <a:ext cx="2421932" cy="677108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 err="1">
                  <a:solidFill>
                    <a:srgbClr val="00B050"/>
                  </a:solidFill>
                </a:rPr>
                <a:t>ClueWeb</a:t>
              </a:r>
              <a:endParaRPr lang="en-US" sz="19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1900" i="1" dirty="0">
                  <a:solidFill>
                    <a:schemeClr val="bg2"/>
                  </a:solidFill>
                </a:rPr>
                <a:t>74 billion edges</a:t>
              </a:r>
              <a:endParaRPr lang="en-US" sz="1900" i="1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349E44-685A-1F42-B704-6D1AF12C6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6400" y="3314700"/>
              <a:ext cx="889000" cy="14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21BD19-D867-E04C-8FF8-16C27D2AEF1A}"/>
                </a:ext>
              </a:extLst>
            </p:cNvPr>
            <p:cNvSpPr txBox="1"/>
            <p:nvPr/>
          </p:nvSpPr>
          <p:spPr>
            <a:xfrm>
              <a:off x="4284981" y="4406503"/>
              <a:ext cx="19888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accent3"/>
                  </a:solidFill>
                </a:rPr>
                <a:t>(in CSR format)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AC654FF-68A1-BD42-9A37-B78BF2CC7369}"/>
              </a:ext>
            </a:extLst>
          </p:cNvPr>
          <p:cNvSpPr txBox="1"/>
          <p:nvPr/>
        </p:nvSpPr>
        <p:spPr>
          <a:xfrm>
            <a:off x="6498631" y="2182608"/>
            <a:ext cx="2421931" cy="163121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Even larger privately-owned graphs: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Google (2018)</a:t>
            </a:r>
          </a:p>
          <a:p>
            <a:pPr algn="ctr"/>
            <a:r>
              <a:rPr lang="en-US" sz="2000" i="1" dirty="0">
                <a:solidFill>
                  <a:schemeClr val="bg2"/>
                </a:solidFill>
              </a:rPr>
              <a:t>6 trillion edges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602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0725E4-14D3-D44F-AF52-A5747AF4D143}"/>
              </a:ext>
            </a:extLst>
          </p:cNvPr>
          <p:cNvSpPr/>
          <p:nvPr/>
        </p:nvSpPr>
        <p:spPr>
          <a:xfrm>
            <a:off x="135017" y="2971066"/>
            <a:ext cx="4084813" cy="181861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3C66B-2728-6442-BAB8-F5BE25F3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6462600" cy="857400"/>
          </a:xfrm>
        </p:spPr>
        <p:txBody>
          <a:bodyPr/>
          <a:lstStyle/>
          <a:p>
            <a:r>
              <a:rPr lang="en-US" dirty="0"/>
              <a:t>My research: Graph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A369-C6FA-1747-B635-9123E3866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9B13-064E-9D4E-A0DC-226C7A68D519}"/>
              </a:ext>
            </a:extLst>
          </p:cNvPr>
          <p:cNvSpPr txBox="1"/>
          <p:nvPr/>
        </p:nvSpPr>
        <p:spPr>
          <a:xfrm>
            <a:off x="561972" y="2526907"/>
            <a:ext cx="3230902" cy="43088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Hierarchical clustering</a:t>
            </a:r>
            <a:endParaRPr lang="en-US" sz="18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444FE0-380A-A74A-9BE2-7E8403BDD857}"/>
              </a:ext>
            </a:extLst>
          </p:cNvPr>
          <p:cNvSpPr txBox="1"/>
          <p:nvPr/>
        </p:nvSpPr>
        <p:spPr>
          <a:xfrm>
            <a:off x="5027012" y="937977"/>
            <a:ext cx="3412293" cy="43088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B050"/>
                </a:solidFill>
              </a:rPr>
              <a:t>Subgraph decomposition</a:t>
            </a:r>
            <a:endParaRPr lang="en-US" sz="1800" i="1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54084-0E53-6148-B9A7-2F81DEBBF24B}"/>
              </a:ext>
            </a:extLst>
          </p:cNvPr>
          <p:cNvSpPr txBox="1"/>
          <p:nvPr/>
        </p:nvSpPr>
        <p:spPr>
          <a:xfrm>
            <a:off x="299679" y="3061288"/>
            <a:ext cx="3965658" cy="1738938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i="1" u="sng" dirty="0">
                <a:solidFill>
                  <a:schemeClr val="bg2"/>
                </a:solidFill>
              </a:rPr>
              <a:t>Hierarchical agglomerative graph clustering in poly-logarithmic depth </a:t>
            </a:r>
            <a:r>
              <a:rPr lang="en-US" sz="1700" u="sng" dirty="0">
                <a:solidFill>
                  <a:schemeClr val="bg2"/>
                </a:solidFill>
              </a:rPr>
              <a:t>(</a:t>
            </a:r>
            <a:r>
              <a:rPr lang="en-US" sz="1700" u="sng" dirty="0" err="1">
                <a:solidFill>
                  <a:schemeClr val="bg2"/>
                </a:solidFill>
              </a:rPr>
              <a:t>NeurIPS</a:t>
            </a:r>
            <a:r>
              <a:rPr lang="en-US" sz="1700" u="sng" dirty="0">
                <a:solidFill>
                  <a:schemeClr val="bg2"/>
                </a:solidFill>
              </a:rPr>
              <a:t> ’22)</a:t>
            </a:r>
          </a:p>
          <a:p>
            <a:endParaRPr lang="en-US" sz="500" i="1" dirty="0">
              <a:solidFill>
                <a:schemeClr val="bg2"/>
              </a:solidFill>
            </a:endParaRPr>
          </a:p>
          <a:p>
            <a:r>
              <a:rPr lang="en-US" sz="1700" i="1" u="sng" dirty="0">
                <a:solidFill>
                  <a:schemeClr val="bg2"/>
                </a:solidFill>
              </a:rPr>
              <a:t>Hierarchical agglomerative graph clustering in nearly linear time </a:t>
            </a:r>
            <a:r>
              <a:rPr lang="en-US" sz="1700" u="sng" dirty="0">
                <a:solidFill>
                  <a:schemeClr val="bg2"/>
                </a:solidFill>
              </a:rPr>
              <a:t>(ICML ‘21)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42226-EA24-0F45-BDEC-5D8B077E514E}"/>
              </a:ext>
            </a:extLst>
          </p:cNvPr>
          <p:cNvSpPr txBox="1"/>
          <p:nvPr/>
        </p:nvSpPr>
        <p:spPr>
          <a:xfrm>
            <a:off x="243996" y="1467345"/>
            <a:ext cx="3866853" cy="87716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i="1" u="sng" dirty="0">
                <a:solidFill>
                  <a:srgbClr val="C00000"/>
                </a:solidFill>
              </a:rPr>
              <a:t>Scalable community detection via parallel correlation clustering </a:t>
            </a:r>
            <a:r>
              <a:rPr lang="en-US" sz="1700" u="sng" dirty="0">
                <a:solidFill>
                  <a:srgbClr val="C00000"/>
                </a:solidFill>
              </a:rPr>
              <a:t>(VLDB ‘21)</a:t>
            </a:r>
            <a:endParaRPr lang="en-US" sz="1700" i="1" u="sng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EF411-EFC8-8E47-A98A-10A74634D312}"/>
              </a:ext>
            </a:extLst>
          </p:cNvPr>
          <p:cNvSpPr txBox="1"/>
          <p:nvPr/>
        </p:nvSpPr>
        <p:spPr>
          <a:xfrm>
            <a:off x="4427423" y="1611095"/>
            <a:ext cx="4611469" cy="3093154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700" i="1" dirty="0">
                <a:solidFill>
                  <a:srgbClr val="00B050"/>
                </a:solidFill>
              </a:rPr>
              <a:t>Parallel batch-dynamic k-core decomposition</a:t>
            </a:r>
            <a:r>
              <a:rPr lang="en-US" sz="1700" dirty="0">
                <a:solidFill>
                  <a:srgbClr val="00B050"/>
                </a:solidFill>
              </a:rPr>
              <a:t> (</a:t>
            </a:r>
            <a:r>
              <a:rPr lang="en-US" sz="1700" b="1" dirty="0">
                <a:solidFill>
                  <a:srgbClr val="00B050"/>
                </a:solidFill>
              </a:rPr>
              <a:t>SPAA Best Paper ‘22</a:t>
            </a:r>
            <a:r>
              <a:rPr lang="en-US" sz="1700" dirty="0">
                <a:solidFill>
                  <a:srgbClr val="00B050"/>
                </a:solidFill>
              </a:rPr>
              <a:t>)</a:t>
            </a:r>
          </a:p>
          <a:p>
            <a:pPr lvl="0"/>
            <a:endParaRPr lang="en-US" sz="500" i="1" dirty="0">
              <a:solidFill>
                <a:srgbClr val="00B050"/>
              </a:solidFill>
            </a:endParaRPr>
          </a:p>
          <a:p>
            <a:endParaRPr lang="en-US" sz="500" dirty="0">
              <a:solidFill>
                <a:srgbClr val="00B050"/>
              </a:solidFill>
            </a:endParaRPr>
          </a:p>
          <a:p>
            <a:r>
              <a:rPr lang="en-US" sz="1700" i="1" u="sng" dirty="0">
                <a:solidFill>
                  <a:srgbClr val="00B050"/>
                </a:solidFill>
              </a:rPr>
              <a:t>Theoretically and practically efficient parallel nucleus decomposition </a:t>
            </a:r>
            <a:r>
              <a:rPr lang="en-US" sz="1700" u="sng" dirty="0">
                <a:solidFill>
                  <a:srgbClr val="00B050"/>
                </a:solidFill>
              </a:rPr>
              <a:t>(VLDB ‘22)</a:t>
            </a:r>
          </a:p>
          <a:p>
            <a:endParaRPr lang="en-US" sz="500" i="1" dirty="0">
              <a:solidFill>
                <a:srgbClr val="00B050"/>
              </a:solidFill>
            </a:endParaRPr>
          </a:p>
          <a:p>
            <a:r>
              <a:rPr lang="en-US" sz="1700" i="1" dirty="0">
                <a:solidFill>
                  <a:srgbClr val="00B050"/>
                </a:solidFill>
              </a:rPr>
              <a:t>Efficient algorithms for parallel bi-core decomposition </a:t>
            </a:r>
            <a:r>
              <a:rPr lang="en-US" sz="1700" dirty="0">
                <a:solidFill>
                  <a:srgbClr val="00B050"/>
                </a:solidFill>
              </a:rPr>
              <a:t>(APOCS ’23)</a:t>
            </a:r>
          </a:p>
          <a:p>
            <a:endParaRPr lang="en-US" sz="500" i="1" dirty="0">
              <a:solidFill>
                <a:srgbClr val="00B050"/>
              </a:solidFill>
            </a:endParaRPr>
          </a:p>
          <a:p>
            <a:r>
              <a:rPr lang="en-US" sz="1700" i="1" u="sng" dirty="0">
                <a:solidFill>
                  <a:srgbClr val="00B050"/>
                </a:solidFill>
              </a:rPr>
              <a:t>Parallel clique counting and peeling algorithms </a:t>
            </a:r>
            <a:r>
              <a:rPr lang="en-US" sz="1700" u="sng" dirty="0">
                <a:solidFill>
                  <a:srgbClr val="00B050"/>
                </a:solidFill>
              </a:rPr>
              <a:t>(ACDA ’21)</a:t>
            </a:r>
          </a:p>
          <a:p>
            <a:endParaRPr lang="en-US" sz="500" i="1" dirty="0">
              <a:solidFill>
                <a:srgbClr val="00B050"/>
              </a:solidFill>
            </a:endParaRPr>
          </a:p>
          <a:p>
            <a:r>
              <a:rPr lang="en-US" sz="1700" i="1" dirty="0">
                <a:solidFill>
                  <a:srgbClr val="00B050"/>
                </a:solidFill>
              </a:rPr>
              <a:t>Parallel algorithms for butterfly computations </a:t>
            </a:r>
            <a:r>
              <a:rPr lang="en-US" sz="1700" dirty="0">
                <a:solidFill>
                  <a:srgbClr val="00B050"/>
                </a:solidFill>
              </a:rPr>
              <a:t>(APOCS ’20)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07F0250-0F64-1549-90E5-CF397A48E3A4}"/>
              </a:ext>
            </a:extLst>
          </p:cNvPr>
          <p:cNvSpPr/>
          <p:nvPr/>
        </p:nvSpPr>
        <p:spPr>
          <a:xfrm>
            <a:off x="135017" y="1389364"/>
            <a:ext cx="4084814" cy="98597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E1AF4A-5C48-0045-96DE-170FAFC41916}"/>
              </a:ext>
            </a:extLst>
          </p:cNvPr>
          <p:cNvSpPr/>
          <p:nvPr/>
        </p:nvSpPr>
        <p:spPr>
          <a:xfrm>
            <a:off x="4343345" y="1378292"/>
            <a:ext cx="4685930" cy="351653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AD393-3E42-D947-A863-485C1EF4A76A}"/>
              </a:ext>
            </a:extLst>
          </p:cNvPr>
          <p:cNvSpPr txBox="1"/>
          <p:nvPr/>
        </p:nvSpPr>
        <p:spPr>
          <a:xfrm>
            <a:off x="799419" y="939624"/>
            <a:ext cx="2495168" cy="4308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Local search</a:t>
            </a:r>
            <a:endParaRPr lang="en-US" sz="1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 animBg="1"/>
      <p:bldP spid="26" grpId="0" animBg="1"/>
      <p:bldP spid="27" grpId="0"/>
      <p:bldP spid="28" grpId="0"/>
      <p:bldP spid="29" grpId="0"/>
      <p:bldP spid="43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967875" cy="857400"/>
          </a:xfrm>
        </p:spPr>
        <p:txBody>
          <a:bodyPr/>
          <a:lstStyle/>
          <a:p>
            <a:r>
              <a:rPr lang="en-US" dirty="0"/>
              <a:t>Correlation clustering [</a:t>
            </a:r>
            <a:r>
              <a:rPr lang="en-US" u="sng" dirty="0"/>
              <a:t>S</a:t>
            </a:r>
            <a:r>
              <a:rPr lang="en-US" dirty="0"/>
              <a:t>DEŁM ‘21, VLDB]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Main goal</a:t>
            </a:r>
            <a:r>
              <a:rPr lang="en-US" sz="2000" dirty="0"/>
              <a:t>: Scalable graph clustering framework </a:t>
            </a:r>
            <a:r>
              <a:rPr lang="en-US" sz="2000" b="1" dirty="0">
                <a:solidFill>
                  <a:srgbClr val="00B050"/>
                </a:solidFill>
              </a:rPr>
              <a:t>Par-CC</a:t>
            </a:r>
            <a:r>
              <a:rPr lang="en-US" sz="2000" dirty="0"/>
              <a:t> with high-quality on ground truth data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2000" dirty="0" err="1">
                <a:solidFill>
                  <a:schemeClr val="accent1"/>
                </a:solidFill>
              </a:rPr>
              <a:t>LambdaCC</a:t>
            </a:r>
            <a:r>
              <a:rPr lang="en-US" sz="2000" dirty="0">
                <a:solidFill>
                  <a:schemeClr val="accent1"/>
                </a:solidFill>
              </a:rPr>
              <a:t> objective </a:t>
            </a:r>
            <a:r>
              <a:rPr lang="en-US" sz="2000" baseline="30000" dirty="0"/>
              <a:t>[1]</a:t>
            </a:r>
            <a:r>
              <a:rPr lang="en-US" sz="2000" dirty="0"/>
              <a:t>: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Generalized objective unifying quality measures (modularity, sparsest cut, cluster deletion)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4502D-9FF1-364A-8ACA-8955BF0550C4}"/>
              </a:ext>
            </a:extLst>
          </p:cNvPr>
          <p:cNvSpPr txBox="1"/>
          <p:nvPr/>
        </p:nvSpPr>
        <p:spPr>
          <a:xfrm>
            <a:off x="617408" y="4606527"/>
            <a:ext cx="40736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[1] Veldt, </a:t>
            </a:r>
            <a:r>
              <a:rPr lang="en-US" sz="1050" dirty="0" err="1"/>
              <a:t>Gleich</a:t>
            </a:r>
            <a:r>
              <a:rPr lang="en-US" sz="1050" dirty="0"/>
              <a:t>, Wirth (WWW ‘18)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51866-BD36-894A-A29E-6F43CFE41227}"/>
              </a:ext>
            </a:extLst>
          </p:cNvPr>
          <p:cNvSpPr txBox="1"/>
          <p:nvPr/>
        </p:nvSpPr>
        <p:spPr>
          <a:xfrm>
            <a:off x="741906" y="3290427"/>
            <a:ext cx="4086443" cy="76944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</a:rPr>
              <a:t>Currently used in production at Google</a:t>
            </a:r>
            <a:endParaRPr lang="en-US" sz="1800" i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EA870-F3F7-8944-85FA-32B6B8EB13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233" y="2954630"/>
            <a:ext cx="1413013" cy="14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9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370391" cy="857400"/>
          </a:xfrm>
        </p:spPr>
        <p:txBody>
          <a:bodyPr/>
          <a:lstStyle/>
          <a:p>
            <a:r>
              <a:rPr lang="en-US" dirty="0"/>
              <a:t>Correlation clustering: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A44E7-E7B4-064A-9564-BC1EF80DAF3B}"/>
              </a:ext>
            </a:extLst>
          </p:cNvPr>
          <p:cNvSpPr txBox="1"/>
          <p:nvPr/>
        </p:nvSpPr>
        <p:spPr>
          <a:xfrm>
            <a:off x="512699" y="1131057"/>
            <a:ext cx="3630871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Relax sequential dependencies heuristically (symmetry breaking)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12D35-2668-9747-A678-1607E8A1B4ED}"/>
              </a:ext>
            </a:extLst>
          </p:cNvPr>
          <p:cNvSpPr txBox="1"/>
          <p:nvPr/>
        </p:nvSpPr>
        <p:spPr>
          <a:xfrm>
            <a:off x="2018833" y="3420068"/>
            <a:ext cx="3630871" cy="7078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Heuristics to reduce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C8593-F961-5A40-A874-D5582E3555F3}"/>
              </a:ext>
            </a:extLst>
          </p:cNvPr>
          <p:cNvSpPr txBox="1"/>
          <p:nvPr/>
        </p:nvSpPr>
        <p:spPr>
          <a:xfrm>
            <a:off x="5309070" y="1357736"/>
            <a:ext cx="3630871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Quality / speed tradeoffs with hierarchical refinements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DC328-E6CE-C14E-8781-709B68049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301" y="2089255"/>
            <a:ext cx="3800269" cy="856465"/>
          </a:xfrm>
        </p:spPr>
        <p:txBody>
          <a:bodyPr/>
          <a:lstStyle/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2.5x </a:t>
            </a:r>
            <a:r>
              <a:rPr lang="en-US" sz="2000" dirty="0"/>
              <a:t>speedups and </a:t>
            </a:r>
            <a:r>
              <a:rPr lang="en-US" sz="2000" dirty="0">
                <a:solidFill>
                  <a:srgbClr val="00B050"/>
                </a:solidFill>
              </a:rPr>
              <a:t>156% </a:t>
            </a:r>
            <a:r>
              <a:rPr lang="en-US" sz="2000" dirty="0"/>
              <a:t>increase in objective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BA9C244-3A88-4544-ADE5-2B29F4280196}"/>
              </a:ext>
            </a:extLst>
          </p:cNvPr>
          <p:cNvSpPr txBox="1">
            <a:spLocks/>
          </p:cNvSpPr>
          <p:nvPr/>
        </p:nvSpPr>
        <p:spPr>
          <a:xfrm>
            <a:off x="1934133" y="4104937"/>
            <a:ext cx="3800269" cy="85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2x </a:t>
            </a:r>
            <a:r>
              <a:rPr lang="en-US" sz="2000" dirty="0"/>
              <a:t>speedups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E910FC4-219A-5C4D-A93E-3766F099C9DB}"/>
              </a:ext>
            </a:extLst>
          </p:cNvPr>
          <p:cNvSpPr txBox="1">
            <a:spLocks/>
          </p:cNvSpPr>
          <p:nvPr/>
        </p:nvSpPr>
        <p:spPr>
          <a:xfrm>
            <a:off x="5139672" y="2361432"/>
            <a:ext cx="3800269" cy="85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2.3x slowdowns</a:t>
            </a:r>
            <a:r>
              <a:rPr lang="en-US" sz="2000" dirty="0"/>
              <a:t>, but </a:t>
            </a:r>
            <a:r>
              <a:rPr lang="en-US" sz="2000" dirty="0">
                <a:solidFill>
                  <a:srgbClr val="00B050"/>
                </a:solidFill>
              </a:rPr>
              <a:t>37% </a:t>
            </a:r>
            <a:r>
              <a:rPr lang="en-US" sz="2000" dirty="0"/>
              <a:t>increase in objective</a:t>
            </a:r>
          </a:p>
        </p:txBody>
      </p:sp>
    </p:spTree>
    <p:extLst>
      <p:ext uri="{BB962C8B-B14F-4D97-AF65-F5344CB8AC3E}">
        <p14:creationId xmlns:p14="http://schemas.microsoft.com/office/powerpoint/2010/main" val="14805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build="p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2638"/>
            <a:ext cx="7370391" cy="857400"/>
          </a:xfrm>
        </p:spPr>
        <p:txBody>
          <a:bodyPr/>
          <a:lstStyle/>
          <a:p>
            <a:r>
              <a:rPr lang="en-US" dirty="0"/>
              <a:t>Correlation clustering: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A44E7-E7B4-064A-9564-BC1EF80DAF3B}"/>
              </a:ext>
            </a:extLst>
          </p:cNvPr>
          <p:cNvSpPr txBox="1"/>
          <p:nvPr/>
        </p:nvSpPr>
        <p:spPr>
          <a:xfrm>
            <a:off x="512699" y="1131057"/>
            <a:ext cx="3630871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Relax sequential dependencies heuristically (symmetry breaking)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12D35-2668-9747-A678-1607E8A1B4ED}"/>
              </a:ext>
            </a:extLst>
          </p:cNvPr>
          <p:cNvSpPr txBox="1"/>
          <p:nvPr/>
        </p:nvSpPr>
        <p:spPr>
          <a:xfrm>
            <a:off x="2018833" y="3420068"/>
            <a:ext cx="3630871" cy="7078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Reduce incremental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C8593-F961-5A40-A874-D5582E3555F3}"/>
              </a:ext>
            </a:extLst>
          </p:cNvPr>
          <p:cNvSpPr txBox="1"/>
          <p:nvPr/>
        </p:nvSpPr>
        <p:spPr>
          <a:xfrm>
            <a:off x="5309070" y="1357736"/>
            <a:ext cx="3630871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Quality / speed tradeoffs with hierarchical refinements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DC328-E6CE-C14E-8781-709B68049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301" y="2089255"/>
            <a:ext cx="3800269" cy="856465"/>
          </a:xfrm>
        </p:spPr>
        <p:txBody>
          <a:bodyPr/>
          <a:lstStyle/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2.5x </a:t>
            </a:r>
            <a:r>
              <a:rPr lang="en-US" sz="2000" dirty="0"/>
              <a:t>speedups and </a:t>
            </a:r>
            <a:r>
              <a:rPr lang="en-US" sz="2000" dirty="0">
                <a:solidFill>
                  <a:srgbClr val="00B050"/>
                </a:solidFill>
              </a:rPr>
              <a:t>156% </a:t>
            </a:r>
            <a:r>
              <a:rPr lang="en-US" sz="2000" dirty="0"/>
              <a:t>increase in objective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BA9C244-3A88-4544-ADE5-2B29F4280196}"/>
              </a:ext>
            </a:extLst>
          </p:cNvPr>
          <p:cNvSpPr txBox="1">
            <a:spLocks/>
          </p:cNvSpPr>
          <p:nvPr/>
        </p:nvSpPr>
        <p:spPr>
          <a:xfrm>
            <a:off x="1934133" y="4044258"/>
            <a:ext cx="3800269" cy="85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2.0x </a:t>
            </a:r>
            <a:r>
              <a:rPr lang="en-US" sz="2000" dirty="0"/>
              <a:t>speedups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E910FC4-219A-5C4D-A93E-3766F099C9DB}"/>
              </a:ext>
            </a:extLst>
          </p:cNvPr>
          <p:cNvSpPr txBox="1">
            <a:spLocks/>
          </p:cNvSpPr>
          <p:nvPr/>
        </p:nvSpPr>
        <p:spPr>
          <a:xfrm>
            <a:off x="5139672" y="2361432"/>
            <a:ext cx="3800269" cy="85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Up to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2.3x slowdowns</a:t>
            </a:r>
            <a:r>
              <a:rPr lang="en-US" sz="2000" dirty="0"/>
              <a:t>, but </a:t>
            </a:r>
            <a:r>
              <a:rPr lang="en-US" sz="2000" dirty="0">
                <a:solidFill>
                  <a:srgbClr val="00B050"/>
                </a:solidFill>
              </a:rPr>
              <a:t>37% </a:t>
            </a:r>
            <a:r>
              <a:rPr lang="en-US" sz="2000" dirty="0"/>
              <a:t>increase in objective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B4CA61-7EA4-9143-BBAA-1959B0AE54D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CD15BE4-CC68-464E-9A18-860CCF70FB97}"/>
              </a:ext>
            </a:extLst>
          </p:cNvPr>
          <p:cNvSpPr txBox="1">
            <a:spLocks/>
          </p:cNvSpPr>
          <p:nvPr/>
        </p:nvSpPr>
        <p:spPr bwMode="auto">
          <a:xfrm>
            <a:off x="746115" y="1814540"/>
            <a:ext cx="7651769" cy="151501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Up to </a:t>
            </a:r>
            <a:r>
              <a:rPr lang="en-US" sz="2400" dirty="0">
                <a:solidFill>
                  <a:schemeClr val="accent1"/>
                </a:solidFill>
              </a:rPr>
              <a:t>5.9x </a:t>
            </a:r>
            <a:r>
              <a:rPr lang="en-US" sz="2400" dirty="0"/>
              <a:t>speedups using these optimizations</a:t>
            </a:r>
          </a:p>
          <a:p>
            <a:r>
              <a:rPr lang="en-US" sz="2400" dirty="0"/>
              <a:t>Up to a </a:t>
            </a:r>
            <a:r>
              <a:rPr lang="en-US" sz="2400" dirty="0">
                <a:solidFill>
                  <a:schemeClr val="accent1"/>
                </a:solidFill>
              </a:rPr>
              <a:t>156% </a:t>
            </a:r>
            <a:r>
              <a:rPr lang="en-US" sz="2400" dirty="0"/>
              <a:t>increase in objective using these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908598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119298" cy="857400"/>
          </a:xfrm>
        </p:spPr>
        <p:txBody>
          <a:bodyPr/>
          <a:lstStyle/>
          <a:p>
            <a:r>
              <a:rPr lang="en-US" sz="3000" dirty="0"/>
              <a:t>Correlation clustering: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30-core</a:t>
            </a:r>
            <a:r>
              <a:rPr lang="en-US" sz="2000" dirty="0"/>
              <a:t> GCP instance (2-way hyper-threading), </a:t>
            </a:r>
            <a:r>
              <a:rPr lang="en-US" sz="2000" dirty="0">
                <a:solidFill>
                  <a:schemeClr val="accent1"/>
                </a:solidFill>
              </a:rPr>
              <a:t>240 GB </a:t>
            </a:r>
            <a:r>
              <a:rPr lang="en-US" sz="2000" dirty="0"/>
              <a:t>main memory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48-core</a:t>
            </a:r>
            <a:r>
              <a:rPr lang="en-US" sz="2000" dirty="0"/>
              <a:t> GCP instance (2-way hyper-threading), </a:t>
            </a:r>
            <a:r>
              <a:rPr lang="en-US" sz="2000" dirty="0">
                <a:solidFill>
                  <a:schemeClr val="accent1"/>
                </a:solidFill>
              </a:rPr>
              <a:t>1.4 TB </a:t>
            </a:r>
            <a:r>
              <a:rPr lang="en-US" sz="2000" dirty="0"/>
              <a:t>main memory for large graphs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Graphs with ground-truth communities</a:t>
            </a:r>
            <a:r>
              <a:rPr lang="en-US" sz="2000" dirty="0"/>
              <a:t>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Unweighted</a:t>
            </a:r>
            <a:r>
              <a:rPr lang="en-US" sz="2000" dirty="0"/>
              <a:t> real-world Stanford Network Analysis Platform (SNAP) graphs with up to 1.8 billion edges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Weighted</a:t>
            </a:r>
            <a:r>
              <a:rPr lang="en-US" sz="2000" dirty="0"/>
              <a:t> graphs from computing k-NN on real-world pointsets from the UCI Machine Learning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5472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230438"/>
            <a:ext cx="8119298" cy="857400"/>
          </a:xfrm>
        </p:spPr>
        <p:txBody>
          <a:bodyPr/>
          <a:lstStyle/>
          <a:p>
            <a:r>
              <a:rPr lang="en-US" sz="3000" dirty="0"/>
              <a:t>Correlation clustering: Comparison to existing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b="1" dirty="0">
                <a:solidFill>
                  <a:srgbClr val="00B050"/>
                </a:solidFill>
              </a:rPr>
              <a:t>Pivot-based correlation clustering</a:t>
            </a:r>
            <a:r>
              <a:rPr lang="en-US" sz="2200" dirty="0"/>
              <a:t>: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C4, </a:t>
            </a:r>
            <a:r>
              <a:rPr lang="en-US" sz="2200" dirty="0" err="1">
                <a:solidFill>
                  <a:srgbClr val="00B050"/>
                </a:solidFill>
              </a:rPr>
              <a:t>ClusterWild</a:t>
            </a:r>
            <a:r>
              <a:rPr lang="en-US" sz="2200" dirty="0">
                <a:solidFill>
                  <a:srgbClr val="00B050"/>
                </a:solidFill>
              </a:rPr>
              <a:t>!</a:t>
            </a:r>
            <a:r>
              <a:rPr lang="en-US" sz="2200" baseline="30000" dirty="0">
                <a:solidFill>
                  <a:srgbClr val="00B050"/>
                </a:solidFill>
              </a:rPr>
              <a:t> </a:t>
            </a:r>
            <a:r>
              <a:rPr lang="en-US" sz="2200" baseline="30000" dirty="0"/>
              <a:t>[1]</a:t>
            </a:r>
            <a:r>
              <a:rPr lang="en-US" sz="2200" dirty="0">
                <a:solidFill>
                  <a:schemeClr val="accent6"/>
                </a:solidFill>
              </a:rPr>
              <a:t> </a:t>
            </a:r>
            <a:r>
              <a:rPr lang="en-US" sz="2200" dirty="0"/>
              <a:t>are up to </a:t>
            </a:r>
            <a:r>
              <a:rPr lang="en-US" sz="2200" dirty="0">
                <a:solidFill>
                  <a:schemeClr val="accent1"/>
                </a:solidFill>
              </a:rPr>
              <a:t>429x faster </a:t>
            </a:r>
            <a:r>
              <a:rPr lang="en-US" sz="2200" dirty="0"/>
              <a:t>than Par-CC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C4, </a:t>
            </a:r>
            <a:r>
              <a:rPr lang="en-US" sz="2200" dirty="0" err="1">
                <a:solidFill>
                  <a:srgbClr val="00B050"/>
                </a:solidFill>
              </a:rPr>
              <a:t>ClusterWild</a:t>
            </a:r>
            <a:r>
              <a:rPr lang="en-US" sz="2200" dirty="0">
                <a:solidFill>
                  <a:srgbClr val="00B050"/>
                </a:solidFill>
              </a:rPr>
              <a:t>! </a:t>
            </a:r>
            <a:r>
              <a:rPr lang="en-US" sz="2200" dirty="0"/>
              <a:t>give a </a:t>
            </a:r>
            <a:r>
              <a:rPr lang="en-US" sz="2200" dirty="0">
                <a:solidFill>
                  <a:schemeClr val="accent1"/>
                </a:solidFill>
              </a:rPr>
              <a:t>273 – 433% decrease</a:t>
            </a:r>
            <a:r>
              <a:rPr lang="en-US" sz="2200" dirty="0"/>
              <a:t> in objective compared to Par-CC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B0BA-9390-4348-93A9-5EFBAF9E8B23}"/>
              </a:ext>
            </a:extLst>
          </p:cNvPr>
          <p:cNvSpPr txBox="1"/>
          <p:nvPr/>
        </p:nvSpPr>
        <p:spPr>
          <a:xfrm>
            <a:off x="176296" y="4669340"/>
            <a:ext cx="84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Pan et al. (</a:t>
            </a:r>
            <a:r>
              <a:rPr lang="en-US" dirty="0" err="1"/>
              <a:t>NeurIPS</a:t>
            </a:r>
            <a:r>
              <a:rPr lang="en-US" dirty="0"/>
              <a:t> ‘15)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0AF88-C6E2-C041-BE4A-F3EEFDFB99E5}"/>
              </a:ext>
            </a:extLst>
          </p:cNvPr>
          <p:cNvSpPr txBox="1"/>
          <p:nvPr/>
        </p:nvSpPr>
        <p:spPr>
          <a:xfrm>
            <a:off x="4908752" y="3042850"/>
            <a:ext cx="3763837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C4, </a:t>
            </a:r>
            <a:r>
              <a:rPr lang="en-US" sz="2000" dirty="0" err="1">
                <a:solidFill>
                  <a:srgbClr val="C00000"/>
                </a:solidFill>
              </a:rPr>
              <a:t>ClusterWild</a:t>
            </a:r>
            <a:r>
              <a:rPr lang="en-US" sz="2000" dirty="0">
                <a:solidFill>
                  <a:srgbClr val="C00000"/>
                </a:solidFill>
              </a:rPr>
              <a:t>! do not take into account heuristic improvements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C56C-EF09-3D4A-BF61-7162FE244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649" y="2668196"/>
            <a:ext cx="2703700" cy="17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230438"/>
            <a:ext cx="8119298" cy="857400"/>
          </a:xfrm>
        </p:spPr>
        <p:txBody>
          <a:bodyPr/>
          <a:lstStyle/>
          <a:p>
            <a:r>
              <a:rPr lang="en-US" sz="3000" dirty="0"/>
              <a:t>Correlation clustering: Comparison to existing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b="1" dirty="0">
                <a:solidFill>
                  <a:srgbClr val="00B050"/>
                </a:solidFill>
              </a:rPr>
              <a:t>Parallel modularity clustering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Par-Mod is up to </a:t>
            </a:r>
            <a:r>
              <a:rPr lang="en-US" sz="2200" dirty="0">
                <a:solidFill>
                  <a:schemeClr val="accent1"/>
                </a:solidFill>
              </a:rPr>
              <a:t>3.5x faster </a:t>
            </a:r>
            <a:r>
              <a:rPr lang="en-US" sz="2200" dirty="0"/>
              <a:t>than </a:t>
            </a:r>
            <a:r>
              <a:rPr lang="en-US" sz="2200" dirty="0" err="1">
                <a:solidFill>
                  <a:srgbClr val="00B050"/>
                </a:solidFill>
              </a:rPr>
              <a:t>NetworKit</a:t>
            </a:r>
            <a:r>
              <a:rPr lang="en-US" sz="2200" baseline="30000" dirty="0"/>
              <a:t> [1]</a:t>
            </a:r>
          </a:p>
          <a:p>
            <a:pPr lvl="1"/>
            <a:endParaRPr lang="en-US" sz="2200" baseline="30000" dirty="0">
              <a:solidFill>
                <a:schemeClr val="accent6"/>
              </a:solidFill>
            </a:endParaRPr>
          </a:p>
          <a:p>
            <a:pPr lvl="1"/>
            <a:endParaRPr lang="en-US" sz="2200" dirty="0">
              <a:solidFill>
                <a:schemeClr val="accent6"/>
              </a:solidFill>
            </a:endParaRPr>
          </a:p>
          <a:p>
            <a:pPr lvl="1"/>
            <a:endParaRPr lang="en-US" sz="2200" dirty="0">
              <a:solidFill>
                <a:schemeClr val="accent6"/>
              </a:solidFill>
            </a:endParaRPr>
          </a:p>
          <a:p>
            <a:pPr lvl="1"/>
            <a:endParaRPr lang="en-US" sz="2200" dirty="0">
              <a:solidFill>
                <a:schemeClr val="accent6"/>
              </a:solidFill>
            </a:endParaRPr>
          </a:p>
          <a:p>
            <a:endParaRPr lang="en-US" sz="1500" b="1" dirty="0">
              <a:solidFill>
                <a:srgbClr val="00B050"/>
              </a:solidFill>
            </a:endParaRPr>
          </a:p>
          <a:p>
            <a:r>
              <a:rPr lang="en-US" sz="2200" b="1" dirty="0">
                <a:solidFill>
                  <a:srgbClr val="00B050"/>
                </a:solidFill>
              </a:rPr>
              <a:t>Triangle-based clustering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Par-CC is up to </a:t>
            </a:r>
            <a:r>
              <a:rPr lang="en-US" sz="2200" dirty="0">
                <a:solidFill>
                  <a:schemeClr val="accent1"/>
                </a:solidFill>
              </a:rPr>
              <a:t>67.6x faster </a:t>
            </a:r>
            <a:r>
              <a:rPr lang="en-US" sz="2200" dirty="0"/>
              <a:t>than </a:t>
            </a:r>
            <a:r>
              <a:rPr lang="en-US" sz="2200" dirty="0">
                <a:solidFill>
                  <a:srgbClr val="00B050"/>
                </a:solidFill>
              </a:rPr>
              <a:t>TECTONIC</a:t>
            </a:r>
            <a:r>
              <a:rPr lang="en-US" sz="2200" baseline="30000" dirty="0"/>
              <a:t> [2]</a:t>
            </a:r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B0BA-9390-4348-93A9-5EFBAF9E8B23}"/>
              </a:ext>
            </a:extLst>
          </p:cNvPr>
          <p:cNvSpPr txBox="1"/>
          <p:nvPr/>
        </p:nvSpPr>
        <p:spPr>
          <a:xfrm>
            <a:off x="176296" y="4406926"/>
            <a:ext cx="84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Staudt, </a:t>
            </a:r>
            <a:r>
              <a:rPr lang="en-US" dirty="0" err="1"/>
              <a:t>Meyerhenke</a:t>
            </a:r>
            <a:r>
              <a:rPr lang="en-US" dirty="0"/>
              <a:t> (TPDS ‘16)</a:t>
            </a:r>
          </a:p>
          <a:p>
            <a:r>
              <a:rPr lang="en-US" dirty="0"/>
              <a:t>[2] </a:t>
            </a:r>
            <a:r>
              <a:rPr lang="en-US" dirty="0" err="1"/>
              <a:t>Tsourakakis</a:t>
            </a:r>
            <a:r>
              <a:rPr lang="en-US" dirty="0"/>
              <a:t>, </a:t>
            </a:r>
            <a:r>
              <a:rPr lang="en-US" dirty="0" err="1"/>
              <a:t>Pachocki</a:t>
            </a:r>
            <a:r>
              <a:rPr lang="en-US" dirty="0"/>
              <a:t>, </a:t>
            </a:r>
            <a:r>
              <a:rPr lang="en-US" dirty="0" err="1"/>
              <a:t>Mitzenmacher</a:t>
            </a:r>
            <a:r>
              <a:rPr lang="en-US" dirty="0"/>
              <a:t> (WWW ‘17)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7349C-C29B-FA4E-94C3-BEF015439759}"/>
              </a:ext>
            </a:extLst>
          </p:cNvPr>
          <p:cNvSpPr txBox="1"/>
          <p:nvPr/>
        </p:nvSpPr>
        <p:spPr>
          <a:xfrm>
            <a:off x="788744" y="2303984"/>
            <a:ext cx="3763837" cy="1015663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Par-Mod uses work-efficient + polylogarithmic span graph contraction</a:t>
            </a:r>
            <a:endParaRPr lang="en-US" sz="2000" i="1" dirty="0">
              <a:solidFill>
                <a:schemeClr val="bg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69BD53-1CE6-4E4A-8AE4-2563DEF969ED}"/>
              </a:ext>
            </a:extLst>
          </p:cNvPr>
          <p:cNvGrpSpPr/>
          <p:nvPr/>
        </p:nvGrpSpPr>
        <p:grpSpPr>
          <a:xfrm>
            <a:off x="6632890" y="2369902"/>
            <a:ext cx="2310066" cy="610866"/>
            <a:chOff x="2386887" y="3490092"/>
            <a:chExt cx="2881256" cy="7619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0A559E-37DF-3841-86AC-7CF01DCA0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B3F000-19F8-634C-92FD-759D40435340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5D085B-D286-0140-A623-7450DBE1FACE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FF3B2-8197-B54A-9246-FED74D28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49" y="2037546"/>
            <a:ext cx="1548541" cy="15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26" y="185937"/>
            <a:ext cx="8119298" cy="857400"/>
          </a:xfrm>
        </p:spPr>
        <p:txBody>
          <a:bodyPr/>
          <a:lstStyle/>
          <a:p>
            <a:r>
              <a:rPr lang="en-US" sz="3000" dirty="0"/>
              <a:t>Correlation clustering: Comparison to ground truth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36E9BF7-4346-DE44-8F4F-C229D097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70" y="992888"/>
            <a:ext cx="6340009" cy="375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354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130388"/>
            <a:ext cx="7967875" cy="857400"/>
          </a:xfrm>
        </p:spPr>
        <p:txBody>
          <a:bodyPr/>
          <a:lstStyle/>
          <a:p>
            <a:r>
              <a:rPr lang="en-US" sz="2800" dirty="0"/>
              <a:t>Hierarchical agglomerative clustering (HAC) [DEŁM</a:t>
            </a:r>
            <a:r>
              <a:rPr lang="en-US" sz="2800" u="sng" dirty="0"/>
              <a:t>S</a:t>
            </a:r>
            <a:r>
              <a:rPr lang="en-US" sz="2800" dirty="0"/>
              <a:t> ‘22, </a:t>
            </a:r>
            <a:r>
              <a:rPr lang="en-US" sz="2800" dirty="0" err="1"/>
              <a:t>NeurIPS</a:t>
            </a:r>
            <a:r>
              <a:rPr lang="en-US" sz="2800" dirty="0"/>
              <a:t>], [DEŁM</a:t>
            </a:r>
            <a:r>
              <a:rPr lang="en-US" sz="2800" u="sng" dirty="0"/>
              <a:t>S</a:t>
            </a:r>
            <a:r>
              <a:rPr lang="en-US" sz="2800" dirty="0"/>
              <a:t> ‘21, ICML]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Main goal</a:t>
            </a:r>
            <a:r>
              <a:rPr lang="en-US" sz="2000" dirty="0"/>
              <a:t>: Scalable </a:t>
            </a:r>
            <a:r>
              <a:rPr lang="en-US" sz="2000" b="1" dirty="0">
                <a:solidFill>
                  <a:srgbClr val="00B050"/>
                </a:solidFill>
              </a:rPr>
              <a:t>hierarchical</a:t>
            </a:r>
            <a:r>
              <a:rPr lang="en-US" sz="2000" dirty="0"/>
              <a:t> clustering framework with high-quality on ground truth data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FBD07-AB05-CD41-A751-D4FB5D6D61DF}"/>
              </a:ext>
            </a:extLst>
          </p:cNvPr>
          <p:cNvSpPr txBox="1"/>
          <p:nvPr/>
        </p:nvSpPr>
        <p:spPr>
          <a:xfrm>
            <a:off x="512699" y="2157526"/>
            <a:ext cx="3763837" cy="1015663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Improves exact bounds using dynamic arboricity-orientation</a:t>
            </a:r>
            <a:endParaRPr lang="en-US" sz="2000" i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F287A-9CB9-7A4F-BE3B-8EE388676A24}"/>
              </a:ext>
            </a:extLst>
          </p:cNvPr>
          <p:cNvSpPr txBox="1"/>
          <p:nvPr/>
        </p:nvSpPr>
        <p:spPr>
          <a:xfrm>
            <a:off x="4943852" y="2311414"/>
            <a:ext cx="3763837" cy="707886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Poly-logarithmic span using approximation techniques</a:t>
            </a:r>
            <a:endParaRPr lang="en-US" sz="2000" i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38F45-A94D-3C44-9044-A88C78CB83CF}"/>
              </a:ext>
            </a:extLst>
          </p:cNvPr>
          <p:cNvSpPr txBox="1"/>
          <p:nvPr/>
        </p:nvSpPr>
        <p:spPr>
          <a:xfrm>
            <a:off x="2670523" y="3624475"/>
            <a:ext cx="3652225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Systems: Efficient compressed data structure for contracted graphs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8119298" cy="857400"/>
          </a:xfrm>
        </p:spPr>
        <p:txBody>
          <a:bodyPr/>
          <a:lstStyle/>
          <a:p>
            <a:r>
              <a:rPr lang="en-US" sz="3000" dirty="0" err="1"/>
              <a:t>ParHAC</a:t>
            </a:r>
            <a:r>
              <a:rPr lang="en-US" sz="3000" dirty="0"/>
              <a:t>: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72-core</a:t>
            </a:r>
            <a:r>
              <a:rPr lang="en-US" sz="2000" dirty="0"/>
              <a:t> Dell PowerEdge R930 (2-way hyper-threading), </a:t>
            </a:r>
            <a:r>
              <a:rPr lang="en-US" sz="2000" dirty="0">
                <a:solidFill>
                  <a:schemeClr val="bg2"/>
                </a:solidFill>
              </a:rPr>
              <a:t>4 x 18-core </a:t>
            </a:r>
            <a:r>
              <a:rPr lang="en-US" sz="2000" dirty="0"/>
              <a:t>E7-8867 v4 Intel Xeon </a:t>
            </a:r>
            <a:r>
              <a:rPr lang="en-US" sz="2000" dirty="0" err="1"/>
              <a:t>procesors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1"/>
                </a:solidFill>
              </a:rPr>
              <a:t>1 TB </a:t>
            </a:r>
            <a:r>
              <a:rPr lang="en-US" sz="2000" dirty="0"/>
              <a:t>main memory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Graphs with ground-truth communities</a:t>
            </a:r>
            <a:r>
              <a:rPr lang="en-US" sz="2000" dirty="0"/>
              <a:t>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Unweighted</a:t>
            </a:r>
            <a:r>
              <a:rPr lang="en-US" sz="2000" dirty="0"/>
              <a:t> real-world Stanford Network Analysis Platform (SNAP) graphs with up to 1.8 billion edges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Weighted</a:t>
            </a:r>
            <a:r>
              <a:rPr lang="en-US" sz="2000" dirty="0"/>
              <a:t> graphs from computing k-NN on real-world pointsets from the UCI Machine Learning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46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E556933-FD25-D041-821C-D9F6FBC5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54028"/>
            <a:ext cx="1696745" cy="912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7737220" cy="857400"/>
          </a:xfrm>
        </p:spPr>
        <p:txBody>
          <a:bodyPr/>
          <a:lstStyle/>
          <a:p>
            <a:r>
              <a:rPr lang="en-US" sz="2700" dirty="0"/>
              <a:t>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C2608E-5E65-484E-A98D-B10F9D609092}"/>
              </a:ext>
            </a:extLst>
          </p:cNvPr>
          <p:cNvGrpSpPr/>
          <p:nvPr/>
        </p:nvGrpSpPr>
        <p:grpSpPr>
          <a:xfrm>
            <a:off x="165464" y="923527"/>
            <a:ext cx="5286646" cy="4136227"/>
            <a:chOff x="3857354" y="324248"/>
            <a:chExt cx="5286646" cy="4136227"/>
          </a:xfrm>
        </p:grpSpPr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F6193CBB-FCB5-7B43-AF40-860183917F5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985411"/>
                </p:ext>
              </p:extLst>
            </p:nvPr>
          </p:nvGraphicFramePr>
          <p:xfrm>
            <a:off x="3857354" y="324248"/>
            <a:ext cx="5286646" cy="3766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3EFB07-F015-B248-A847-71AC477684E6}"/>
                </a:ext>
              </a:extLst>
            </p:cNvPr>
            <p:cNvSpPr txBox="1"/>
            <p:nvPr/>
          </p:nvSpPr>
          <p:spPr>
            <a:xfrm>
              <a:off x="4663440" y="795429"/>
              <a:ext cx="28803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48 cores, 1.4 TB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 $10.65 / </a:t>
              </a:r>
              <a:r>
                <a:rPr lang="en-US" dirty="0" err="1">
                  <a:solidFill>
                    <a:schemeClr val="bg2"/>
                  </a:solidFill>
                </a:rPr>
                <a:t>hr</a:t>
              </a:r>
              <a:endParaRPr lang="en-US" dirty="0">
                <a:solidFill>
                  <a:schemeClr val="bg2"/>
                </a:solidFill>
              </a:endParaRP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Up to hundreds of billions of edges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DD12B28-B28C-AE4B-997B-842EED166740}"/>
                </a:ext>
              </a:extLst>
            </p:cNvPr>
            <p:cNvCxnSpPr>
              <a:cxnSpLocks/>
            </p:cNvCxnSpPr>
            <p:nvPr/>
          </p:nvCxnSpPr>
          <p:spPr>
            <a:xfrm>
              <a:off x="6103620" y="1814810"/>
              <a:ext cx="0" cy="392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C48911-B892-924A-A413-9ED90A107EE4}"/>
                </a:ext>
              </a:extLst>
            </p:cNvPr>
            <p:cNvSpPr txBox="1"/>
            <p:nvPr/>
          </p:nvSpPr>
          <p:spPr>
            <a:xfrm>
              <a:off x="3857354" y="3721811"/>
              <a:ext cx="19888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30 cores, 240 GB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 $3.13 / </a:t>
              </a:r>
              <a:r>
                <a:rPr lang="en-US" dirty="0" err="1">
                  <a:solidFill>
                    <a:schemeClr val="bg2"/>
                  </a:solidFill>
                </a:rPr>
                <a:t>hr</a:t>
              </a:r>
              <a:endParaRPr lang="en-US" dirty="0">
                <a:solidFill>
                  <a:schemeClr val="bg2"/>
                </a:solidFill>
              </a:endParaRP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Up to billions of edges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7DFF82-3853-3143-828D-0D97B691B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041" y="3177540"/>
              <a:ext cx="0" cy="586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526FF5-964A-284D-B2FA-A16D4D9438C0}"/>
              </a:ext>
            </a:extLst>
          </p:cNvPr>
          <p:cNvSpPr txBox="1"/>
          <p:nvPr/>
        </p:nvSpPr>
        <p:spPr>
          <a:xfrm>
            <a:off x="5614060" y="3494300"/>
            <a:ext cx="3306585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224 cores, 24.6 TB</a:t>
            </a:r>
          </a:p>
          <a:p>
            <a:pPr algn="ctr"/>
            <a:r>
              <a:rPr lang="en-US" sz="2000" i="1" dirty="0">
                <a:solidFill>
                  <a:schemeClr val="bg2"/>
                </a:solidFill>
              </a:rPr>
              <a:t>$261.73 / hour</a:t>
            </a:r>
            <a:endParaRPr lang="en-US" sz="2000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FF0A93-8E03-7640-8EF0-980DC5AB68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781" y="2898738"/>
            <a:ext cx="731864" cy="4372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4186EB-51DA-B84E-A89B-03D3C93BA27F}"/>
              </a:ext>
            </a:extLst>
          </p:cNvPr>
          <p:cNvSpPr txBox="1"/>
          <p:nvPr/>
        </p:nvSpPr>
        <p:spPr>
          <a:xfrm>
            <a:off x="5668374" y="1362343"/>
            <a:ext cx="3197955" cy="70788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More cost-effective than distributed clusters</a:t>
            </a:r>
            <a:endParaRPr lang="en-US" sz="2000" i="1" dirty="0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30D1C-266B-404B-8FE3-2460F250E31B}"/>
              </a:ext>
            </a:extLst>
          </p:cNvPr>
          <p:cNvSpPr txBox="1"/>
          <p:nvPr/>
        </p:nvSpPr>
        <p:spPr>
          <a:xfrm>
            <a:off x="5614060" y="2778829"/>
            <a:ext cx="2331720" cy="67710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rgbClr val="7030A0"/>
                </a:solidFill>
              </a:rPr>
              <a:t>Even larger machines available:</a:t>
            </a:r>
            <a:endParaRPr lang="en-US" sz="19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0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 err="1"/>
              <a:t>ParHAC</a:t>
            </a:r>
            <a:r>
              <a:rPr lang="en-US" sz="3000" dirty="0"/>
              <a:t>: Comparison to other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/>
              <a:t>Average </a:t>
            </a:r>
            <a:r>
              <a:rPr lang="en-US" sz="2200" dirty="0">
                <a:solidFill>
                  <a:schemeClr val="bg2"/>
                </a:solidFill>
              </a:rPr>
              <a:t>86x </a:t>
            </a:r>
            <a:r>
              <a:rPr lang="en-US" sz="2200" dirty="0"/>
              <a:t>speedup to sequential approximate HAC</a:t>
            </a:r>
          </a:p>
          <a:p>
            <a:endParaRPr lang="en-US" sz="2200" dirty="0"/>
          </a:p>
          <a:p>
            <a:r>
              <a:rPr lang="en-US" sz="2200" dirty="0"/>
              <a:t>Slower than </a:t>
            </a:r>
            <a:r>
              <a:rPr lang="en-US" sz="2200" b="1" dirty="0">
                <a:solidFill>
                  <a:srgbClr val="00B050"/>
                </a:solidFill>
              </a:rPr>
              <a:t>Affinity</a:t>
            </a:r>
            <a:r>
              <a:rPr lang="en-US" sz="2200" b="1" baseline="30000" dirty="0">
                <a:solidFill>
                  <a:srgbClr val="00B050"/>
                </a:solidFill>
              </a:rPr>
              <a:t> </a:t>
            </a:r>
            <a:r>
              <a:rPr lang="en-US" sz="2200" baseline="30000" dirty="0"/>
              <a:t>[1]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B050"/>
                </a:solidFill>
              </a:rPr>
              <a:t>Sub-Cluster Component (SCC) </a:t>
            </a:r>
            <a:r>
              <a:rPr lang="en-US" sz="2200" baseline="30000" dirty="0"/>
              <a:t>[2]</a:t>
            </a:r>
            <a:r>
              <a:rPr lang="en-US" sz="2200" dirty="0"/>
              <a:t>, but substantial quality improvements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464C-B0DD-BC4D-81F1-8D8B7CE2FE0F}"/>
              </a:ext>
            </a:extLst>
          </p:cNvPr>
          <p:cNvSpPr txBox="1"/>
          <p:nvPr/>
        </p:nvSpPr>
        <p:spPr>
          <a:xfrm>
            <a:off x="2302066" y="2978687"/>
            <a:ext cx="4540564" cy="1323439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Theory: Affinity and SCC are heuristic </a:t>
            </a:r>
            <a:r>
              <a:rPr lang="en-US" sz="2000" dirty="0" err="1">
                <a:solidFill>
                  <a:schemeClr val="bg2"/>
                </a:solidFill>
              </a:rPr>
              <a:t>parallelizations</a:t>
            </a:r>
            <a:r>
              <a:rPr lang="en-US" sz="2000" dirty="0">
                <a:solidFill>
                  <a:schemeClr val="bg2"/>
                </a:solidFill>
              </a:rPr>
              <a:t> of HAC, whereas </a:t>
            </a:r>
            <a:r>
              <a:rPr lang="en-US" sz="2000" dirty="0" err="1">
                <a:solidFill>
                  <a:schemeClr val="bg2"/>
                </a:solidFill>
              </a:rPr>
              <a:t>ParHAC</a:t>
            </a:r>
            <a:r>
              <a:rPr lang="en-US" sz="2000" dirty="0">
                <a:solidFill>
                  <a:schemeClr val="bg2"/>
                </a:solidFill>
              </a:rPr>
              <a:t> has theoretical approximation guarantees</a:t>
            </a:r>
            <a:endParaRPr lang="en-US" sz="2000" i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844A3-D8B5-BA4E-8D93-1B8E487F3691}"/>
              </a:ext>
            </a:extLst>
          </p:cNvPr>
          <p:cNvSpPr txBox="1"/>
          <p:nvPr/>
        </p:nvSpPr>
        <p:spPr>
          <a:xfrm>
            <a:off x="176296" y="4455051"/>
            <a:ext cx="84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Bateni</a:t>
            </a:r>
            <a:r>
              <a:rPr lang="en-US" dirty="0"/>
              <a:t> et al. (</a:t>
            </a:r>
            <a:r>
              <a:rPr lang="en-US" dirty="0" err="1"/>
              <a:t>NeurIPS</a:t>
            </a:r>
            <a:r>
              <a:rPr lang="en-US" dirty="0"/>
              <a:t> ‘17)</a:t>
            </a:r>
          </a:p>
          <a:p>
            <a:r>
              <a:rPr lang="en-US" dirty="0"/>
              <a:t>[2] </a:t>
            </a:r>
            <a:r>
              <a:rPr lang="en-US" dirty="0" err="1"/>
              <a:t>Monath</a:t>
            </a:r>
            <a:r>
              <a:rPr lang="en-US" dirty="0"/>
              <a:t> et al. (KDD ‘21)</a:t>
            </a:r>
          </a:p>
        </p:txBody>
      </p:sp>
    </p:spTree>
    <p:extLst>
      <p:ext uri="{BB962C8B-B14F-4D97-AF65-F5344CB8AC3E}">
        <p14:creationId xmlns:p14="http://schemas.microsoft.com/office/powerpoint/2010/main" val="154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 err="1"/>
              <a:t>ParHAC</a:t>
            </a:r>
            <a:r>
              <a:rPr lang="en-US" sz="3000" dirty="0"/>
              <a:t>: Comparison to other baselines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99DF8-08A4-8149-A97A-C6DA0062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52" y="818776"/>
            <a:ext cx="6278079" cy="41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7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 err="1"/>
              <a:t>ParHAC</a:t>
            </a:r>
            <a:r>
              <a:rPr lang="en-US" sz="3000" dirty="0"/>
              <a:t>: Comparison to other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/>
              <a:t>We are the first to implement shared-memory parallel </a:t>
            </a:r>
            <a:r>
              <a:rPr lang="en-US" sz="2200" b="1" dirty="0">
                <a:solidFill>
                  <a:srgbClr val="00B050"/>
                </a:solidFill>
              </a:rPr>
              <a:t>Affinity</a:t>
            </a:r>
            <a:r>
              <a:rPr lang="en-US" sz="2200" dirty="0"/>
              <a:t> </a:t>
            </a:r>
            <a:r>
              <a:rPr lang="en-US" sz="2200" baseline="30000" dirty="0"/>
              <a:t>[1]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B050"/>
                </a:solidFill>
              </a:rPr>
              <a:t>Sub-Cluster Component (SCC)</a:t>
            </a:r>
            <a:r>
              <a:rPr lang="en-US" sz="2200" dirty="0"/>
              <a:t> </a:t>
            </a:r>
            <a:r>
              <a:rPr lang="en-US" sz="2200" baseline="30000" dirty="0"/>
              <a:t>[2] </a:t>
            </a:r>
            <a:r>
              <a:rPr lang="en-US" sz="2200" dirty="0"/>
              <a:t> clustering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844A3-D8B5-BA4E-8D93-1B8E487F3691}"/>
              </a:ext>
            </a:extLst>
          </p:cNvPr>
          <p:cNvSpPr txBox="1"/>
          <p:nvPr/>
        </p:nvSpPr>
        <p:spPr>
          <a:xfrm>
            <a:off x="176296" y="4455051"/>
            <a:ext cx="84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Bateni</a:t>
            </a:r>
            <a:r>
              <a:rPr lang="en-US" dirty="0"/>
              <a:t> et al. (</a:t>
            </a:r>
            <a:r>
              <a:rPr lang="en-US" dirty="0" err="1"/>
              <a:t>NeurIPS</a:t>
            </a:r>
            <a:r>
              <a:rPr lang="en-US" dirty="0"/>
              <a:t> ‘17)</a:t>
            </a:r>
          </a:p>
          <a:p>
            <a:r>
              <a:rPr lang="en-US" dirty="0"/>
              <a:t>[2] </a:t>
            </a:r>
            <a:r>
              <a:rPr lang="en-US" dirty="0" err="1"/>
              <a:t>Monath</a:t>
            </a:r>
            <a:r>
              <a:rPr lang="en-US" dirty="0"/>
              <a:t> et al. (KDD ‘21)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1A4DE-60FE-4541-B314-295E9B15E590}"/>
              </a:ext>
            </a:extLst>
          </p:cNvPr>
          <p:cNvSpPr txBox="1"/>
          <p:nvPr/>
        </p:nvSpPr>
        <p:spPr>
          <a:xfrm>
            <a:off x="1049208" y="2737208"/>
            <a:ext cx="4086443" cy="76944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</a:rPr>
              <a:t>Currently used in production at Google</a:t>
            </a:r>
            <a:endParaRPr lang="en-US" sz="1800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8BA2E-97B6-D744-BE56-1628FC09257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669" y="2401411"/>
            <a:ext cx="1413013" cy="14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 err="1"/>
              <a:t>ParHAC</a:t>
            </a:r>
            <a:r>
              <a:rPr lang="en-US" sz="3000" dirty="0"/>
              <a:t>: Comparison to other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dirty="0"/>
              <a:t>We are the first to implement shared-memory parallel </a:t>
            </a:r>
            <a:r>
              <a:rPr lang="en-US" sz="2200" b="1" dirty="0">
                <a:solidFill>
                  <a:srgbClr val="00B050"/>
                </a:solidFill>
              </a:rPr>
              <a:t>Affinity</a:t>
            </a:r>
            <a:r>
              <a:rPr lang="en-US" sz="2200" dirty="0"/>
              <a:t> </a:t>
            </a:r>
            <a:r>
              <a:rPr lang="en-US" sz="2200" baseline="30000" dirty="0"/>
              <a:t>[1]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B050"/>
                </a:solidFill>
              </a:rPr>
              <a:t>Sub-Cluster Component (SCC)</a:t>
            </a:r>
            <a:r>
              <a:rPr lang="en-US" sz="2200" dirty="0"/>
              <a:t> </a:t>
            </a:r>
            <a:r>
              <a:rPr lang="en-US" sz="2200" baseline="30000" dirty="0"/>
              <a:t>[2] </a:t>
            </a:r>
            <a:r>
              <a:rPr lang="en-US" sz="2200" dirty="0"/>
              <a:t> clustering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844A3-D8B5-BA4E-8D93-1B8E487F3691}"/>
              </a:ext>
            </a:extLst>
          </p:cNvPr>
          <p:cNvSpPr txBox="1"/>
          <p:nvPr/>
        </p:nvSpPr>
        <p:spPr>
          <a:xfrm>
            <a:off x="176296" y="4455051"/>
            <a:ext cx="845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Bateni</a:t>
            </a:r>
            <a:r>
              <a:rPr lang="en-US" dirty="0"/>
              <a:t> et al. (</a:t>
            </a:r>
            <a:r>
              <a:rPr lang="en-US" dirty="0" err="1"/>
              <a:t>NeurIPS</a:t>
            </a:r>
            <a:r>
              <a:rPr lang="en-US" dirty="0"/>
              <a:t> ‘17)</a:t>
            </a:r>
          </a:p>
          <a:p>
            <a:r>
              <a:rPr lang="en-US" dirty="0"/>
              <a:t>[2] </a:t>
            </a:r>
            <a:r>
              <a:rPr lang="en-US" dirty="0" err="1"/>
              <a:t>Monath</a:t>
            </a:r>
            <a:r>
              <a:rPr lang="en-US" dirty="0"/>
              <a:t> et al. (KDD ‘21)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1A4DE-60FE-4541-B314-295E9B15E590}"/>
              </a:ext>
            </a:extLst>
          </p:cNvPr>
          <p:cNvSpPr txBox="1"/>
          <p:nvPr/>
        </p:nvSpPr>
        <p:spPr>
          <a:xfrm>
            <a:off x="1049208" y="2737208"/>
            <a:ext cx="4086443" cy="76944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</a:rPr>
              <a:t>Currently used in production at Google</a:t>
            </a:r>
            <a:endParaRPr lang="en-US" sz="1800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8BA2E-97B6-D744-BE56-1628FC09257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669" y="2401411"/>
            <a:ext cx="1413013" cy="14410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738F67-13FA-734B-A8CE-948559FB8F3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251BD9C-4C4C-6547-A32B-F3BA51DB5BAF}"/>
              </a:ext>
            </a:extLst>
          </p:cNvPr>
          <p:cNvSpPr txBox="1">
            <a:spLocks/>
          </p:cNvSpPr>
          <p:nvPr/>
        </p:nvSpPr>
        <p:spPr bwMode="auto">
          <a:xfrm>
            <a:off x="746115" y="1676176"/>
            <a:ext cx="7651769" cy="151501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00B050"/>
                </a:solidFill>
              </a:rPr>
              <a:t>Our implementations are the first to cluster graphs with hundreds of billions of edges in tens of minutes (Affinity, SCC) to hours (SCC, </a:t>
            </a:r>
            <a:r>
              <a:rPr lang="en-US" sz="2400" dirty="0" err="1">
                <a:solidFill>
                  <a:srgbClr val="00B050"/>
                </a:solidFill>
              </a:rPr>
              <a:t>ParHAC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6388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AD32-6D50-D346-9890-2DBBA5CCB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9A52E-A3C6-3D47-8642-4DFBCFD97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215E-E0AE-C64C-9945-D116B8688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44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37580"/>
            <a:ext cx="7967875" cy="3552300"/>
          </a:xfrm>
        </p:spPr>
        <p:txBody>
          <a:bodyPr/>
          <a:lstStyle/>
          <a:p>
            <a:pPr algn="ctr"/>
            <a:r>
              <a:rPr lang="en-US" sz="2200" dirty="0">
                <a:solidFill>
                  <a:srgbClr val="00B050"/>
                </a:solidFill>
              </a:rPr>
              <a:t>My research combines theory and practice to construct scalable, real-world systems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6B5DF8-65B0-9B4D-AD5A-55E4618683B5}"/>
              </a:ext>
            </a:extLst>
          </p:cNvPr>
          <p:cNvSpPr/>
          <p:nvPr/>
        </p:nvSpPr>
        <p:spPr>
          <a:xfrm>
            <a:off x="865202" y="2015780"/>
            <a:ext cx="4810362" cy="269941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15531-EE97-3349-9594-5DA75A317B50}"/>
              </a:ext>
            </a:extLst>
          </p:cNvPr>
          <p:cNvSpPr txBox="1"/>
          <p:nvPr/>
        </p:nvSpPr>
        <p:spPr>
          <a:xfrm>
            <a:off x="1216689" y="1606118"/>
            <a:ext cx="1368232" cy="40011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Theory</a:t>
            </a:r>
            <a:endParaRPr lang="en-US" sz="2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47452-39A9-2945-B2A5-9180F3D2020E}"/>
              </a:ext>
            </a:extLst>
          </p:cNvPr>
          <p:cNvSpPr txBox="1"/>
          <p:nvPr/>
        </p:nvSpPr>
        <p:spPr>
          <a:xfrm>
            <a:off x="6736885" y="2057578"/>
            <a:ext cx="1368232" cy="40011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Systems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59575-A86E-094A-812D-15B656EF6E00}"/>
              </a:ext>
            </a:extLst>
          </p:cNvPr>
          <p:cNvSpPr txBox="1"/>
          <p:nvPr/>
        </p:nvSpPr>
        <p:spPr>
          <a:xfrm>
            <a:off x="1093999" y="2120514"/>
            <a:ext cx="2176939" cy="584775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Differential privacy </a:t>
            </a:r>
            <a:r>
              <a:rPr lang="en-US" sz="1600" dirty="0">
                <a:solidFill>
                  <a:schemeClr val="accent1"/>
                </a:solidFill>
              </a:rPr>
              <a:t>(FOCS ‘22)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CCFA3-8D38-4B4C-8D06-EAD7C2E8262C}"/>
              </a:ext>
            </a:extLst>
          </p:cNvPr>
          <p:cNvSpPr txBox="1"/>
          <p:nvPr/>
        </p:nvSpPr>
        <p:spPr>
          <a:xfrm>
            <a:off x="5743847" y="2641752"/>
            <a:ext cx="2849027" cy="1400383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Graph-based benchmark suite (GBBS) </a:t>
            </a:r>
            <a:r>
              <a:rPr lang="en-US" sz="1600" dirty="0">
                <a:solidFill>
                  <a:srgbClr val="C00000"/>
                </a:solidFill>
              </a:rPr>
              <a:t>(GRADES-NDA ‘20)</a:t>
            </a:r>
          </a:p>
          <a:p>
            <a:endParaRPr lang="en-US" sz="500" dirty="0">
              <a:solidFill>
                <a:srgbClr val="C00000"/>
              </a:solidFill>
            </a:endParaRPr>
          </a:p>
          <a:p>
            <a:r>
              <a:rPr lang="en-US" sz="1600" i="1" dirty="0">
                <a:solidFill>
                  <a:srgbClr val="C00000"/>
                </a:solidFill>
              </a:rPr>
              <a:t>Correlation clustering</a:t>
            </a:r>
            <a:r>
              <a:rPr lang="en-US" sz="1600" dirty="0">
                <a:solidFill>
                  <a:srgbClr val="C00000"/>
                </a:solidFill>
              </a:rPr>
              <a:t> (VLDB ‘21)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6B763-2E8B-9C42-A4EF-EBA7DE8A82BE}"/>
              </a:ext>
            </a:extLst>
          </p:cNvPr>
          <p:cNvSpPr txBox="1"/>
          <p:nvPr/>
        </p:nvSpPr>
        <p:spPr>
          <a:xfrm>
            <a:off x="2557926" y="2709820"/>
            <a:ext cx="3185920" cy="1862048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rgbClr val="7030A0"/>
                </a:solidFill>
              </a:rPr>
              <a:t>Hierarchical agglomerative clustering </a:t>
            </a:r>
            <a:r>
              <a:rPr lang="en-US" sz="1500" dirty="0">
                <a:solidFill>
                  <a:srgbClr val="7030A0"/>
                </a:solidFill>
              </a:rPr>
              <a:t>(</a:t>
            </a:r>
            <a:r>
              <a:rPr lang="en-US" sz="1500" dirty="0" err="1">
                <a:solidFill>
                  <a:srgbClr val="7030A0"/>
                </a:solidFill>
              </a:rPr>
              <a:t>NeurIPS</a:t>
            </a:r>
            <a:r>
              <a:rPr lang="en-US" sz="1500" dirty="0">
                <a:solidFill>
                  <a:srgbClr val="7030A0"/>
                </a:solidFill>
              </a:rPr>
              <a:t> ’22, ICML ‘21)</a:t>
            </a:r>
          </a:p>
          <a:p>
            <a:endParaRPr lang="en-US" sz="500" dirty="0">
              <a:solidFill>
                <a:srgbClr val="7030A0"/>
              </a:solidFill>
            </a:endParaRPr>
          </a:p>
          <a:p>
            <a:r>
              <a:rPr lang="en-US" sz="1500" i="1" dirty="0">
                <a:solidFill>
                  <a:srgbClr val="7030A0"/>
                </a:solidFill>
              </a:rPr>
              <a:t>k-core + nucleus decomposition</a:t>
            </a:r>
            <a:r>
              <a:rPr lang="en-US" sz="1500" dirty="0">
                <a:solidFill>
                  <a:srgbClr val="7030A0"/>
                </a:solidFill>
              </a:rPr>
              <a:t> (</a:t>
            </a:r>
            <a:r>
              <a:rPr lang="en-US" sz="1500" b="1" dirty="0">
                <a:solidFill>
                  <a:srgbClr val="7030A0"/>
                </a:solidFill>
              </a:rPr>
              <a:t>SPAA Best Paper ‘22, </a:t>
            </a:r>
            <a:r>
              <a:rPr lang="en-US" sz="1500" dirty="0">
                <a:solidFill>
                  <a:srgbClr val="7030A0"/>
                </a:solidFill>
              </a:rPr>
              <a:t>VLDB ‘22)</a:t>
            </a:r>
          </a:p>
          <a:p>
            <a:endParaRPr lang="en-US" sz="500" i="1" dirty="0">
              <a:solidFill>
                <a:srgbClr val="7030A0"/>
              </a:solidFill>
            </a:endParaRPr>
          </a:p>
          <a:p>
            <a:r>
              <a:rPr lang="en-US" sz="1500" i="1" dirty="0">
                <a:solidFill>
                  <a:srgbClr val="7030A0"/>
                </a:solidFill>
              </a:rPr>
              <a:t>Subgraph counting + peeling</a:t>
            </a:r>
            <a:r>
              <a:rPr lang="en-US" sz="1500" dirty="0">
                <a:solidFill>
                  <a:srgbClr val="7030A0"/>
                </a:solidFill>
              </a:rPr>
              <a:t> (ACDA ‘21, APOCS [‘23, ‘20], SEA ‘21, JEA ‘22)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36B0AB-25C1-E84F-A9E8-E83F7C10A332}"/>
              </a:ext>
            </a:extLst>
          </p:cNvPr>
          <p:cNvSpPr/>
          <p:nvPr/>
        </p:nvSpPr>
        <p:spPr>
          <a:xfrm>
            <a:off x="2477136" y="2466693"/>
            <a:ext cx="6091306" cy="254677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FFCF6-ADBC-504C-AA53-6380A22880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796" y="3452549"/>
            <a:ext cx="1344057" cy="1027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D546C-EB48-214A-8A39-2A6D42E04D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247" y="3816704"/>
            <a:ext cx="2162226" cy="11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08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976998"/>
            <a:ext cx="5112245" cy="3552300"/>
          </a:xfrm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</a:rPr>
              <a:t>Strong theoretical bounds</a:t>
            </a:r>
          </a:p>
          <a:p>
            <a:pPr lvl="1"/>
            <a:r>
              <a:rPr lang="en-US" sz="2200" dirty="0"/>
              <a:t>Arboricity orientations + s-clique counting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‘21, ACDA]</a:t>
            </a:r>
            <a:endParaRPr lang="en-US" sz="2200" dirty="0"/>
          </a:p>
          <a:p>
            <a:pPr lvl="1">
              <a:buClr>
                <a:srgbClr val="677480"/>
              </a:buClr>
            </a:pPr>
            <a:r>
              <a:rPr lang="en-US" sz="2200" dirty="0"/>
              <a:t> Nucleus decomposition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‘22, VLDB]</a:t>
            </a:r>
            <a:endParaRPr lang="en-US" sz="2200" dirty="0"/>
          </a:p>
          <a:p>
            <a:pPr lvl="1"/>
            <a:r>
              <a:rPr lang="en-US" sz="2200" dirty="0"/>
              <a:t>Hierarchical agglomerative clustering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  <a:endParaRPr lang="en-US" sz="2200" dirty="0"/>
          </a:p>
          <a:p>
            <a:pPr lvl="1"/>
            <a:endParaRPr lang="en-US" sz="2200" dirty="0"/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FBBF0-8E34-2749-B6F1-E2E9AD37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19" y="454372"/>
            <a:ext cx="1974450" cy="1974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1BFA4D-8700-9F4B-A5FE-AD4C5BE34A4F}"/>
              </a:ext>
            </a:extLst>
          </p:cNvPr>
          <p:cNvSpPr txBox="1"/>
          <p:nvPr/>
        </p:nvSpPr>
        <p:spPr>
          <a:xfrm>
            <a:off x="5432349" y="2440426"/>
            <a:ext cx="2633989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Reduce work</a:t>
            </a:r>
            <a:endParaRPr lang="en-US" sz="2000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E1100E-7B43-1346-A2C5-5545CC0F7EFE}"/>
              </a:ext>
            </a:extLst>
          </p:cNvPr>
          <p:cNvGrpSpPr/>
          <p:nvPr/>
        </p:nvGrpSpPr>
        <p:grpSpPr>
          <a:xfrm>
            <a:off x="6199062" y="3170114"/>
            <a:ext cx="2881256" cy="761910"/>
            <a:chOff x="2386887" y="3490092"/>
            <a:chExt cx="2881256" cy="7619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7147F7-C943-0A47-8099-3479F690C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887" y="3490092"/>
              <a:ext cx="2881256" cy="76191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5BC8D1-FBFA-8E43-9167-0E87E15D5DB6}"/>
                </a:ext>
              </a:extLst>
            </p:cNvPr>
            <p:cNvCxnSpPr/>
            <p:nvPr/>
          </p:nvCxnSpPr>
          <p:spPr>
            <a:xfrm>
              <a:off x="3074796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B2275E-938D-7A44-AB17-75750F13DFE7}"/>
                </a:ext>
              </a:extLst>
            </p:cNvPr>
            <p:cNvCxnSpPr/>
            <p:nvPr/>
          </p:nvCxnSpPr>
          <p:spPr>
            <a:xfrm>
              <a:off x="4152587" y="3910310"/>
              <a:ext cx="40193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1AAD3F-ADD6-A54E-9D9A-451109BB9273}"/>
              </a:ext>
            </a:extLst>
          </p:cNvPr>
          <p:cNvSpPr txBox="1"/>
          <p:nvPr/>
        </p:nvSpPr>
        <p:spPr>
          <a:xfrm>
            <a:off x="5734409" y="3932024"/>
            <a:ext cx="3810562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Eliminate sequential dependencies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83670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700" y="976998"/>
            <a:ext cx="5112246" cy="3552300"/>
          </a:xfrm>
        </p:spPr>
        <p:txBody>
          <a:bodyPr/>
          <a:lstStyle/>
          <a:p>
            <a:r>
              <a:rPr lang="en-US" sz="2200" b="1" dirty="0">
                <a:solidFill>
                  <a:srgbClr val="C00000"/>
                </a:solidFill>
              </a:rPr>
              <a:t>Scalable implementations on real-world data</a:t>
            </a:r>
          </a:p>
          <a:p>
            <a:pPr lvl="1">
              <a:buClr>
                <a:srgbClr val="677480"/>
              </a:buClr>
            </a:pPr>
            <a:r>
              <a:rPr lang="en-US" sz="2200" dirty="0"/>
              <a:t>Arboricity orientations + s-clique counting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‘21, ACDA]</a:t>
            </a:r>
            <a:endParaRPr lang="en-US" sz="2200" dirty="0"/>
          </a:p>
          <a:p>
            <a:pPr lvl="1">
              <a:buClr>
                <a:srgbClr val="677480"/>
              </a:buClr>
            </a:pPr>
            <a:r>
              <a:rPr lang="en-US" sz="2200" dirty="0"/>
              <a:t> Nucleus decomposition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DS ‘22, VLDB]</a:t>
            </a:r>
            <a:endParaRPr lang="en-US" sz="2200" dirty="0"/>
          </a:p>
          <a:p>
            <a:pPr lvl="1">
              <a:buClr>
                <a:srgbClr val="677480"/>
              </a:buClr>
            </a:pPr>
            <a:r>
              <a:rPr lang="en-US" sz="2200" dirty="0"/>
              <a:t>Correlation clustering </a:t>
            </a:r>
            <a:r>
              <a:rPr lang="en-US" sz="2000" dirty="0">
                <a:solidFill>
                  <a:srgbClr val="00B050"/>
                </a:solidFill>
              </a:rPr>
              <a:t>[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DEŁM ‘21, VLDB]</a:t>
            </a:r>
            <a:endParaRPr lang="en-US" sz="2200" dirty="0"/>
          </a:p>
          <a:p>
            <a:pPr lvl="1"/>
            <a:r>
              <a:rPr lang="en-US" sz="2200" dirty="0"/>
              <a:t>Hierarchical agglomerative clustering </a:t>
            </a:r>
            <a:r>
              <a:rPr lang="en-US" sz="2000" dirty="0">
                <a:solidFill>
                  <a:srgbClr val="00B050"/>
                </a:solidFill>
              </a:rPr>
              <a:t>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‘22, </a:t>
            </a:r>
            <a:r>
              <a:rPr lang="en-US" sz="2000" dirty="0" err="1">
                <a:solidFill>
                  <a:srgbClr val="00B050"/>
                </a:solidFill>
              </a:rPr>
              <a:t>NeurIPS</a:t>
            </a:r>
            <a:r>
              <a:rPr lang="en-US" sz="2000" dirty="0">
                <a:solidFill>
                  <a:srgbClr val="00B050"/>
                </a:solidFill>
              </a:rPr>
              <a:t>], [DEŁM</a:t>
            </a:r>
            <a:r>
              <a:rPr lang="en-US" sz="2000" u="sng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 ‘21, ICML]</a:t>
            </a:r>
            <a:endParaRPr lang="en-US" sz="2200" dirty="0"/>
          </a:p>
          <a:p>
            <a:pPr lvl="1"/>
            <a:endParaRPr lang="en-US" sz="2200" dirty="0"/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134D1-59C1-C745-9813-207BD62BEDBD}"/>
              </a:ext>
            </a:extLst>
          </p:cNvPr>
          <p:cNvSpPr txBox="1"/>
          <p:nvPr/>
        </p:nvSpPr>
        <p:spPr>
          <a:xfrm>
            <a:off x="5402204" y="1900974"/>
            <a:ext cx="2793447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Performance engineering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6" name="Picture 2" descr="Online Health And - Optimize Website Illustration Png (470x367)">
            <a:extLst>
              <a:ext uri="{FF2B5EF4-FFF2-40B4-BE49-F238E27FC236}">
                <a16:creationId xmlns:a16="http://schemas.microsoft.com/office/drawing/2014/main" id="{AA7D172D-86D0-B64D-986C-B5796726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6075" y="371679"/>
            <a:ext cx="1945706" cy="15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1AC5-F62B-C340-A28A-BE5FDF11AF86}"/>
              </a:ext>
            </a:extLst>
          </p:cNvPr>
          <p:cNvSpPr txBox="1"/>
          <p:nvPr/>
        </p:nvSpPr>
        <p:spPr>
          <a:xfrm>
            <a:off x="6654485" y="4247127"/>
            <a:ext cx="2345431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Real-world frameworks</a:t>
            </a:r>
            <a:endParaRPr lang="en-US" sz="2000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B41D7-7C64-A545-8E73-AD6EA7E8C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353" y="2671598"/>
            <a:ext cx="1987693" cy="16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9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sz="2200" b="1" dirty="0">
                <a:solidFill>
                  <a:srgbClr val="7030A0"/>
                </a:solidFill>
              </a:rPr>
              <a:t>Clustering framework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>
                <a:solidFill>
                  <a:srgbClr val="7030A0"/>
                </a:solidFill>
              </a:rPr>
              <a:t>Arboricity-based graph processing framework 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ED5E2-E7DF-8748-80FE-2575B7F1EE81}"/>
              </a:ext>
            </a:extLst>
          </p:cNvPr>
          <p:cNvSpPr txBox="1"/>
          <p:nvPr/>
        </p:nvSpPr>
        <p:spPr>
          <a:xfrm>
            <a:off x="902779" y="1777680"/>
            <a:ext cx="3745054" cy="769441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How do different metrics compare in practice?</a:t>
            </a:r>
            <a:endParaRPr lang="en-US" sz="1800" i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C64EA-793F-BE47-A1CF-4FF4DD52D440}"/>
              </a:ext>
            </a:extLst>
          </p:cNvPr>
          <p:cNvSpPr txBox="1"/>
          <p:nvPr/>
        </p:nvSpPr>
        <p:spPr>
          <a:xfrm>
            <a:off x="5043914" y="1608403"/>
            <a:ext cx="3783677" cy="110799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How do we design modular frameworks with functional primitives for clustering?</a:t>
            </a:r>
            <a:endParaRPr lang="en-US" sz="1800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0929E-D26C-A149-88DA-73F1566DA6BA}"/>
              </a:ext>
            </a:extLst>
          </p:cNvPr>
          <p:cNvSpPr txBox="1"/>
          <p:nvPr/>
        </p:nvSpPr>
        <p:spPr>
          <a:xfrm>
            <a:off x="902779" y="3504811"/>
            <a:ext cx="3833643" cy="1107996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Can we develop strong theoretical bounds for other graph processing problems?</a:t>
            </a:r>
            <a:endParaRPr lang="en-US" sz="1800" i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19D23-FA9B-FE44-BE8F-82915DE17FFE}"/>
              </a:ext>
            </a:extLst>
          </p:cNvPr>
          <p:cNvSpPr txBox="1"/>
          <p:nvPr/>
        </p:nvSpPr>
        <p:spPr>
          <a:xfrm>
            <a:off x="5043914" y="3504811"/>
            <a:ext cx="3884519" cy="110799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How do we design functional primitives for arboricity-based graph processing?</a:t>
            </a:r>
            <a:endParaRPr lang="en-US" sz="1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Thesis Committee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821B0-1F0E-AC4D-8B89-FB704DC5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8" y="1169554"/>
            <a:ext cx="2016991" cy="2016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2CC3FC-0567-A749-8A21-5CB00941187F}"/>
              </a:ext>
            </a:extLst>
          </p:cNvPr>
          <p:cNvSpPr txBox="1"/>
          <p:nvPr/>
        </p:nvSpPr>
        <p:spPr>
          <a:xfrm>
            <a:off x="-103239" y="3217082"/>
            <a:ext cx="2699403" cy="430887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Julian Shun</a:t>
            </a:r>
            <a:endParaRPr lang="en-US" sz="1800" i="1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A891D-AF9A-714A-AF14-17C5DAC587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956" y="2199321"/>
            <a:ext cx="2047528" cy="2047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C58B3-A815-944B-A5B3-5AC0E8160DA2}"/>
              </a:ext>
            </a:extLst>
          </p:cNvPr>
          <p:cNvSpPr txBox="1"/>
          <p:nvPr/>
        </p:nvSpPr>
        <p:spPr>
          <a:xfrm>
            <a:off x="2195018" y="4266046"/>
            <a:ext cx="2699403" cy="430887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Laxman Dhulipala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9EF4E-80DC-4F44-8EF1-69496AEE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864" y="1012580"/>
            <a:ext cx="1611029" cy="2082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8C23E9-D186-5345-9507-DC26715B79E3}"/>
              </a:ext>
            </a:extLst>
          </p:cNvPr>
          <p:cNvSpPr txBox="1"/>
          <p:nvPr/>
        </p:nvSpPr>
        <p:spPr>
          <a:xfrm>
            <a:off x="4362678" y="3095131"/>
            <a:ext cx="2699403" cy="430887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2"/>
                </a:solidFill>
              </a:rPr>
              <a:t>Vahab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Mirrokni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F49D2-90A5-B943-9A74-FA80A730CB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853" y="2065910"/>
            <a:ext cx="2119591" cy="2200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B7BBCD-FFFF-8243-B1D2-ACDC2F362694}"/>
              </a:ext>
            </a:extLst>
          </p:cNvPr>
          <p:cNvSpPr txBox="1"/>
          <p:nvPr/>
        </p:nvSpPr>
        <p:spPr>
          <a:xfrm>
            <a:off x="6510946" y="4266045"/>
            <a:ext cx="2699403" cy="430887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2"/>
                </a:solidFill>
              </a:rPr>
              <a:t>Ronitt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 err="1">
                <a:solidFill>
                  <a:schemeClr val="bg2"/>
                </a:solidFill>
              </a:rPr>
              <a:t>Rubinfeld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9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9ABD3-0635-CF48-A3D8-0DB7A3BC3FB3}"/>
              </a:ext>
            </a:extLst>
          </p:cNvPr>
          <p:cNvGrpSpPr/>
          <p:nvPr/>
        </p:nvGrpSpPr>
        <p:grpSpPr>
          <a:xfrm>
            <a:off x="1128165" y="1864426"/>
            <a:ext cx="4645485" cy="3208677"/>
            <a:chOff x="512700" y="930038"/>
            <a:chExt cx="5705220" cy="39406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C14234-FAE5-6242-8F17-3A7C6225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00" y="930038"/>
              <a:ext cx="5705220" cy="3940646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98A385-E372-3C42-AD42-F062C1CDCD4A}"/>
                </a:ext>
              </a:extLst>
            </p:cNvPr>
            <p:cNvSpPr/>
            <p:nvPr/>
          </p:nvSpPr>
          <p:spPr>
            <a:xfrm>
              <a:off x="3539266" y="4023360"/>
              <a:ext cx="2549562" cy="673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Nucleus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876088"/>
            <a:ext cx="8631301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Nucleus decomposition</a:t>
            </a:r>
            <a:r>
              <a:rPr lang="en-US" sz="2200" dirty="0"/>
              <a:t>: Finds hierarchical communities of ”densely connected” vertices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B7BB9AB-5583-A744-946D-6F6658E8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34" y="3516663"/>
            <a:ext cx="3880015" cy="1132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371CC-ABB0-574A-9678-7DD43BA7A47A}"/>
              </a:ext>
            </a:extLst>
          </p:cNvPr>
          <p:cNvSpPr txBox="1"/>
          <p:nvPr/>
        </p:nvSpPr>
        <p:spPr>
          <a:xfrm>
            <a:off x="5284051" y="3099161"/>
            <a:ext cx="30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facebook</a:t>
            </a:r>
            <a:r>
              <a:rPr lang="en-US" sz="1800" dirty="0"/>
              <a:t> graph (88k edges)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6A7962-496E-A848-980D-000D03E8393A}"/>
              </a:ext>
            </a:extLst>
          </p:cNvPr>
          <p:cNvSpPr txBox="1"/>
          <p:nvPr/>
        </p:nvSpPr>
        <p:spPr>
          <a:xfrm>
            <a:off x="5283837" y="4695600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Sariyuce</a:t>
            </a:r>
            <a:r>
              <a:rPr lang="en-US" sz="1200" dirty="0"/>
              <a:t>, </a:t>
            </a:r>
            <a:r>
              <a:rPr lang="en-US" sz="1200" dirty="0" err="1"/>
              <a:t>Seshadhri</a:t>
            </a:r>
            <a:r>
              <a:rPr lang="en-US" sz="1200" dirty="0"/>
              <a:t>, Pinar, </a:t>
            </a:r>
            <a:r>
              <a:rPr lang="en-US" sz="1200" dirty="0" err="1"/>
              <a:t>Catalyurek</a:t>
            </a:r>
            <a:r>
              <a:rPr lang="en-US" sz="1200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3317885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Julian’s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66456-336A-8847-8A44-4FBD0FF04E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074" y="1028418"/>
            <a:ext cx="1440873" cy="1427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8DABE9-7298-EA41-8D45-37CA6D93B39F}"/>
              </a:ext>
            </a:extLst>
          </p:cNvPr>
          <p:cNvSpPr txBox="1"/>
          <p:nvPr/>
        </p:nvSpPr>
        <p:spPr>
          <a:xfrm>
            <a:off x="-255192" y="2455436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Changwan</a:t>
            </a:r>
            <a:r>
              <a:rPr lang="en-US" sz="2000" dirty="0">
                <a:solidFill>
                  <a:schemeClr val="bg2"/>
                </a:solidFill>
              </a:rPr>
              <a:t> Hong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8480E-2B57-B445-A6B0-621B6ADB3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238" y="1046120"/>
            <a:ext cx="1391613" cy="13916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0F441-999B-A745-B0A8-FB0BDB6D42A5}"/>
              </a:ext>
            </a:extLst>
          </p:cNvPr>
          <p:cNvSpPr txBox="1"/>
          <p:nvPr/>
        </p:nvSpPr>
        <p:spPr>
          <a:xfrm>
            <a:off x="2140344" y="2455436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Siddhartha Jayanti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E57A8-7590-C746-A603-88E26CFFF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886" y="951051"/>
            <a:ext cx="1488247" cy="1488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861CA-B801-E24D-BCDC-54D67CAC3BE0}"/>
              </a:ext>
            </a:extLst>
          </p:cNvPr>
          <p:cNvSpPr txBox="1"/>
          <p:nvPr/>
        </p:nvSpPr>
        <p:spPr>
          <a:xfrm>
            <a:off x="4437175" y="2455436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Junhong Lin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76719-7779-4447-87D2-4B0D47BB2F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687" y="744599"/>
            <a:ext cx="1269850" cy="1693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55A3F1-2AE1-7F40-A2F8-C468CC5DDF2F}"/>
              </a:ext>
            </a:extLst>
          </p:cNvPr>
          <p:cNvSpPr txBox="1"/>
          <p:nvPr/>
        </p:nvSpPr>
        <p:spPr>
          <a:xfrm>
            <a:off x="6634911" y="2437733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Quanquan</a:t>
            </a:r>
            <a:r>
              <a:rPr lang="en-US" sz="2000" dirty="0">
                <a:solidFill>
                  <a:schemeClr val="bg2"/>
                </a:solidFill>
              </a:rPr>
              <a:t> C. Liu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E887C8-0A4C-0B4B-B53A-A4BC8C7D1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338" y="2941155"/>
            <a:ext cx="1532195" cy="16241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B826D8-8B1C-C048-86E4-C7E2BD754D80}"/>
              </a:ext>
            </a:extLst>
          </p:cNvPr>
          <p:cNvSpPr txBox="1"/>
          <p:nvPr/>
        </p:nvSpPr>
        <p:spPr>
          <a:xfrm>
            <a:off x="894733" y="4565282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Tom Tseng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F1D218-BB04-354A-A998-07BE95F8E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326" y="3042689"/>
            <a:ext cx="1522593" cy="15225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B89B0A-F856-C248-8AD7-1376180A0EA0}"/>
              </a:ext>
            </a:extLst>
          </p:cNvPr>
          <p:cNvSpPr txBox="1"/>
          <p:nvPr/>
        </p:nvSpPr>
        <p:spPr>
          <a:xfrm>
            <a:off x="3291920" y="4565282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Yiqiu</a:t>
            </a:r>
            <a:r>
              <a:rPr lang="en-US" sz="2000" dirty="0">
                <a:solidFill>
                  <a:schemeClr val="bg2"/>
                </a:solidFill>
              </a:rPr>
              <a:t> Wang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1F1BB7-7B9B-454A-A80A-9D3793EF908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391" y="3048958"/>
            <a:ext cx="1585450" cy="15083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1F0200-129E-7849-A668-81D4EF45101C}"/>
              </a:ext>
            </a:extLst>
          </p:cNvPr>
          <p:cNvSpPr txBox="1"/>
          <p:nvPr/>
        </p:nvSpPr>
        <p:spPr>
          <a:xfrm>
            <a:off x="5589690" y="4547579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Shangdi</a:t>
            </a:r>
            <a:r>
              <a:rPr lang="en-US" sz="2000" dirty="0">
                <a:solidFill>
                  <a:schemeClr val="bg2"/>
                </a:solidFill>
              </a:rPr>
              <a:t> Yu</a:t>
            </a:r>
            <a:endParaRPr lang="en-US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68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Julian’s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DABE9-7298-EA41-8D45-37CA6D93B39F}"/>
              </a:ext>
            </a:extLst>
          </p:cNvPr>
          <p:cNvSpPr txBox="1"/>
          <p:nvPr/>
        </p:nvSpPr>
        <p:spPr>
          <a:xfrm>
            <a:off x="3222646" y="3840890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Linda Lynch</a:t>
            </a:r>
            <a:endParaRPr lang="en-US" sz="2000" i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E9D12-ABA4-7A4E-AC23-23DA845F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18" y="1330036"/>
            <a:ext cx="1815858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78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66209-0A2C-C64E-85F3-0116011CD929}"/>
              </a:ext>
            </a:extLst>
          </p:cNvPr>
          <p:cNvSpPr txBox="1"/>
          <p:nvPr/>
        </p:nvSpPr>
        <p:spPr>
          <a:xfrm>
            <a:off x="-189303" y="2615868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Jakub </a:t>
            </a:r>
            <a:r>
              <a:rPr lang="en-US" sz="2000" dirty="0" err="1">
                <a:solidFill>
                  <a:schemeClr val="bg2"/>
                </a:solidFill>
              </a:rPr>
              <a:t>Łăcki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26D4C-1DE9-104D-ADF4-8AF8F2E7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9" y="1053768"/>
            <a:ext cx="129540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AA355-5050-804E-A4EE-C59E2CBEAC4B}"/>
              </a:ext>
            </a:extLst>
          </p:cNvPr>
          <p:cNvSpPr txBox="1"/>
          <p:nvPr/>
        </p:nvSpPr>
        <p:spPr>
          <a:xfrm>
            <a:off x="1676979" y="2620406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Guy </a:t>
            </a:r>
            <a:r>
              <a:rPr lang="en-US" sz="2000" dirty="0" err="1">
                <a:solidFill>
                  <a:schemeClr val="bg2"/>
                </a:solidFill>
              </a:rPr>
              <a:t>Blelloch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B9716-F729-7D48-BD80-84B5059AD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2" y="1053768"/>
            <a:ext cx="1566638" cy="15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085B2-E2EF-8444-8878-1028008595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64" y="1053768"/>
            <a:ext cx="1546514" cy="1546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895E38-9589-674E-B50A-40022B3851B3}"/>
              </a:ext>
            </a:extLst>
          </p:cNvPr>
          <p:cNvSpPr txBox="1"/>
          <p:nvPr/>
        </p:nvSpPr>
        <p:spPr>
          <a:xfrm>
            <a:off x="3674380" y="2615868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David </a:t>
            </a:r>
            <a:r>
              <a:rPr lang="en-US" sz="2000" dirty="0" err="1">
                <a:solidFill>
                  <a:schemeClr val="bg2"/>
                </a:solidFill>
              </a:rPr>
              <a:t>Eisenstat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0E8C3-1750-D04E-A872-8959F7D09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669" y="973571"/>
            <a:ext cx="1634504" cy="1634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437C5-D573-9544-9D1E-D25DDA4CBAF0}"/>
              </a:ext>
            </a:extLst>
          </p:cNvPr>
          <p:cNvSpPr txBox="1"/>
          <p:nvPr/>
        </p:nvSpPr>
        <p:spPr>
          <a:xfrm>
            <a:off x="5967219" y="2615868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Louisa </a:t>
            </a:r>
            <a:r>
              <a:rPr lang="en-US" sz="2000" dirty="0" err="1">
                <a:solidFill>
                  <a:schemeClr val="bg2"/>
                </a:solidFill>
              </a:rPr>
              <a:t>Ruixue</a:t>
            </a:r>
            <a:r>
              <a:rPr lang="en-US" sz="2000" dirty="0">
                <a:solidFill>
                  <a:schemeClr val="bg2"/>
                </a:solidFill>
              </a:rPr>
              <a:t> Huang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E37D2D-E412-7C4F-9580-FD3EE6CDC26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832" y="3119654"/>
            <a:ext cx="1670666" cy="1537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B37CEF-EBC5-234A-A06A-0BC073D0F112}"/>
              </a:ext>
            </a:extLst>
          </p:cNvPr>
          <p:cNvSpPr txBox="1"/>
          <p:nvPr/>
        </p:nvSpPr>
        <p:spPr>
          <a:xfrm>
            <a:off x="660463" y="4656667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Yihao</a:t>
            </a:r>
            <a:r>
              <a:rPr lang="en-US" sz="2000" dirty="0">
                <a:solidFill>
                  <a:schemeClr val="bg2"/>
                </a:solidFill>
              </a:rPr>
              <a:t> Huang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B18362-9167-174B-95C1-10E63A75D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8991" y="3054498"/>
            <a:ext cx="1205030" cy="16067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060D75-47E5-9145-88B6-FC183ABC35F4}"/>
              </a:ext>
            </a:extLst>
          </p:cNvPr>
          <p:cNvSpPr txBox="1"/>
          <p:nvPr/>
        </p:nvSpPr>
        <p:spPr>
          <a:xfrm>
            <a:off x="3061804" y="4667477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Sofya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Raskhodnikova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F403CB-06BC-C042-94CC-4051B23C6E5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666" y="3082520"/>
            <a:ext cx="1535922" cy="1550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FC6805-7BDE-1049-9D8D-7B5B235FFC1D}"/>
              </a:ext>
            </a:extLst>
          </p:cNvPr>
          <p:cNvSpPr txBox="1"/>
          <p:nvPr/>
        </p:nvSpPr>
        <p:spPr>
          <a:xfrm>
            <a:off x="5511925" y="4667477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Claire Wang</a:t>
            </a:r>
          </a:p>
        </p:txBody>
      </p:sp>
    </p:spTree>
    <p:extLst>
      <p:ext uri="{BB962C8B-B14F-4D97-AF65-F5344CB8AC3E}">
        <p14:creationId xmlns:p14="http://schemas.microsoft.com/office/powerpoint/2010/main" val="468242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Google Research</a:t>
            </a:r>
          </a:p>
          <a:p>
            <a:pPr lvl="1"/>
            <a:r>
              <a:rPr lang="en-US" sz="2200" dirty="0"/>
              <a:t>Vincent Cohen-</a:t>
            </a:r>
            <a:r>
              <a:rPr lang="en-US" sz="2200" dirty="0" err="1"/>
              <a:t>Addad</a:t>
            </a:r>
            <a:endParaRPr lang="en-US" sz="2200" dirty="0"/>
          </a:p>
          <a:p>
            <a:pPr lvl="1"/>
            <a:r>
              <a:rPr lang="en-US" sz="2200" dirty="0"/>
              <a:t>Mohammad Hossein </a:t>
            </a:r>
            <a:r>
              <a:rPr lang="en-US" sz="2200" dirty="0" err="1"/>
              <a:t>Bateni</a:t>
            </a:r>
            <a:endParaRPr lang="en-US" sz="2200" dirty="0"/>
          </a:p>
          <a:p>
            <a:pPr lvl="1"/>
            <a:r>
              <a:rPr lang="en-US" sz="2200" dirty="0" err="1"/>
              <a:t>Xiaoen</a:t>
            </a:r>
            <a:r>
              <a:rPr lang="en-US" sz="2200" dirty="0"/>
              <a:t> Ju</a:t>
            </a:r>
          </a:p>
          <a:p>
            <a:pPr lvl="1"/>
            <a:r>
              <a:rPr lang="en-US" sz="2200" dirty="0" err="1"/>
              <a:t>Sasan</a:t>
            </a:r>
            <a:r>
              <a:rPr lang="en-US" sz="2200" dirty="0"/>
              <a:t> </a:t>
            </a:r>
            <a:r>
              <a:rPr lang="en-US" sz="2200" dirty="0" err="1"/>
              <a:t>Tavakkol</a:t>
            </a:r>
            <a:endParaRPr lang="en-US" sz="2200" dirty="0"/>
          </a:p>
          <a:p>
            <a:pPr lvl="1"/>
            <a:r>
              <a:rPr lang="en-US" sz="2200" dirty="0"/>
              <a:t>David Applegate</a:t>
            </a:r>
          </a:p>
          <a:p>
            <a:pPr lvl="1"/>
            <a:r>
              <a:rPr lang="en-US" sz="2200" dirty="0"/>
              <a:t>Kevin Aydin</a:t>
            </a:r>
          </a:p>
          <a:p>
            <a:pPr lvl="1"/>
            <a:r>
              <a:rPr lang="en-US" sz="2200" dirty="0"/>
              <a:t>Matthew </a:t>
            </a:r>
            <a:r>
              <a:rPr lang="en-US" sz="2200" dirty="0" err="1"/>
              <a:t>Fahrbach</a:t>
            </a:r>
            <a:endParaRPr lang="en-US" sz="2200" dirty="0"/>
          </a:p>
          <a:p>
            <a:pPr lvl="1"/>
            <a:r>
              <a:rPr lang="en-US" sz="2200" dirty="0"/>
              <a:t>Lars </a:t>
            </a:r>
            <a:r>
              <a:rPr lang="en-US" sz="2200" dirty="0" err="1"/>
              <a:t>Gottesbüren</a:t>
            </a:r>
            <a:endParaRPr lang="en-US" sz="2200" dirty="0"/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702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8631301" cy="35523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Graduate Women at MIT (GWAMIT)</a:t>
            </a:r>
          </a:p>
          <a:p>
            <a:pPr lvl="1"/>
            <a:r>
              <a:rPr lang="en-US" sz="2200" dirty="0" err="1"/>
              <a:t>Ylaine</a:t>
            </a:r>
            <a:r>
              <a:rPr lang="en-US" sz="2200" dirty="0"/>
              <a:t> </a:t>
            </a:r>
            <a:r>
              <a:rPr lang="en-US" sz="2200" dirty="0" err="1"/>
              <a:t>Gerardin</a:t>
            </a:r>
            <a:endParaRPr lang="en-US" sz="2200" dirty="0"/>
          </a:p>
          <a:p>
            <a:pPr lvl="1"/>
            <a:r>
              <a:rPr lang="en-US" sz="2200" dirty="0"/>
              <a:t>Michaela Gold</a:t>
            </a:r>
          </a:p>
          <a:p>
            <a:pPr lvl="1"/>
            <a:endParaRPr lang="en-US" sz="2200" dirty="0"/>
          </a:p>
          <a:p>
            <a:pPr lvl="0">
              <a:buClr>
                <a:srgbClr val="97ABBC"/>
              </a:buClr>
            </a:pPr>
            <a:r>
              <a:rPr lang="en-US" b="1" dirty="0">
                <a:solidFill>
                  <a:srgbClr val="2185C5"/>
                </a:solidFill>
              </a:rPr>
              <a:t>Graduate Counselor</a:t>
            </a:r>
          </a:p>
          <a:p>
            <a:pPr lvl="1"/>
            <a:r>
              <a:rPr lang="en-US" sz="2200" dirty="0"/>
              <a:t>Joel Emer</a:t>
            </a:r>
          </a:p>
          <a:p>
            <a:pPr lvl="1"/>
            <a:endParaRPr lang="en-US" sz="2200" dirty="0"/>
          </a:p>
          <a:p>
            <a:pPr lvl="0">
              <a:buClr>
                <a:srgbClr val="97ABBC"/>
              </a:buClr>
            </a:pPr>
            <a:r>
              <a:rPr lang="en-US" b="1" dirty="0">
                <a:solidFill>
                  <a:srgbClr val="2185C5"/>
                </a:solidFill>
              </a:rPr>
              <a:t>Too many friends to list</a:t>
            </a:r>
          </a:p>
          <a:p>
            <a:endParaRPr lang="en-US" sz="2200" dirty="0"/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0262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6CDF3-278B-E441-AAEA-744F3BC02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597" y="1057218"/>
            <a:ext cx="3111500" cy="3117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25BF2-A330-F040-98CD-228BF49D010F}"/>
              </a:ext>
            </a:extLst>
          </p:cNvPr>
          <p:cNvSpPr txBox="1"/>
          <p:nvPr/>
        </p:nvSpPr>
        <p:spPr>
          <a:xfrm>
            <a:off x="3222646" y="4296823"/>
            <a:ext cx="2699403" cy="40011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Heesu</a:t>
            </a:r>
            <a:r>
              <a:rPr lang="en-US" sz="2000" dirty="0">
                <a:solidFill>
                  <a:schemeClr val="bg2"/>
                </a:solidFill>
              </a:rPr>
              <a:t> Hwang</a:t>
            </a:r>
            <a:endParaRPr lang="en-US" sz="2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4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25BF2-A330-F040-98CD-228BF49D010F}"/>
              </a:ext>
            </a:extLst>
          </p:cNvPr>
          <p:cNvSpPr txBox="1"/>
          <p:nvPr/>
        </p:nvSpPr>
        <p:spPr>
          <a:xfrm>
            <a:off x="3222644" y="4135228"/>
            <a:ext cx="2699403" cy="707886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</a:rPr>
              <a:t>Heemyung</a:t>
            </a:r>
            <a:r>
              <a:rPr lang="en-US" sz="2000" dirty="0">
                <a:solidFill>
                  <a:schemeClr val="bg2"/>
                </a:solidFill>
              </a:rPr>
              <a:t> Hwang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(and their parents)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0A0FC-57EB-074C-959C-FE55D6608E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568" y="1103024"/>
            <a:ext cx="3155556" cy="28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2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My Parents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B5257-2671-6044-875F-4907AB50F1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979" y="1303480"/>
            <a:ext cx="4241018" cy="302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B5B88-017D-6F4B-A60C-A31126E8D8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36" y="937552"/>
            <a:ext cx="3186465" cy="37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8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Nami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790EC-4DF1-0D40-8A98-DE03458D3B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43498" y="1578133"/>
            <a:ext cx="3575833" cy="247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AE47C-1AB0-E44A-93CE-4144ED0703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10796" y="969805"/>
            <a:ext cx="4271853" cy="3203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F6733-6A7D-604E-A14B-B8ADDCB30D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355" y="851563"/>
            <a:ext cx="2314274" cy="40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7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9" y="77513"/>
            <a:ext cx="8119298" cy="857400"/>
          </a:xfrm>
        </p:spPr>
        <p:txBody>
          <a:bodyPr/>
          <a:lstStyle/>
          <a:p>
            <a:r>
              <a:rPr lang="en-US" sz="3000" dirty="0"/>
              <a:t>Acknowledgments: Avery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971FD-EA2F-1546-B10F-5DE6431EA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615" y="803038"/>
            <a:ext cx="2535382" cy="3904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38400D-4D37-B445-B4BB-1FA2AF6E22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884" y="1174435"/>
            <a:ext cx="5434973" cy="3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912-73D1-7C4C-A9D1-8BE085C4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00" y="72638"/>
            <a:ext cx="7737220" cy="857400"/>
          </a:xfrm>
        </p:spPr>
        <p:txBody>
          <a:bodyPr/>
          <a:lstStyle/>
          <a:p>
            <a:r>
              <a:rPr lang="en-US" sz="2700" dirty="0"/>
              <a:t>Computational barriers: Sequential subgraph decomposition can be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661E-8BF5-5C4F-A20C-6A29221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99" y="1087838"/>
            <a:ext cx="7967875" cy="3552300"/>
          </a:xfrm>
        </p:spPr>
        <p:txBody>
          <a:bodyPr/>
          <a:lstStyle/>
          <a:p>
            <a:r>
              <a:rPr lang="en-US" sz="2200" dirty="0">
                <a:solidFill>
                  <a:schemeClr val="bg2"/>
                </a:solidFill>
              </a:rPr>
              <a:t>Environment</a:t>
            </a:r>
            <a:r>
              <a:rPr lang="en-US" sz="2200" dirty="0"/>
              <a:t>: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/>
              <a:t>30-core GCP instance (2-way hyperthreading), 240 </a:t>
            </a:r>
            <a:r>
              <a:rPr lang="en-US" sz="2200" dirty="0" err="1"/>
              <a:t>GiB</a:t>
            </a:r>
            <a:r>
              <a:rPr lang="en-US" sz="2200" dirty="0"/>
              <a:t> main memory</a:t>
            </a:r>
            <a:endParaRPr lang="en-US" sz="2200" dirty="0">
              <a:solidFill>
                <a:schemeClr val="bg2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Goal</a:t>
            </a:r>
            <a:r>
              <a:rPr lang="en-US" sz="2200" dirty="0"/>
              <a:t>:</a:t>
            </a:r>
            <a:r>
              <a:rPr lang="en-US" sz="2200" dirty="0">
                <a:solidFill>
                  <a:schemeClr val="bg2"/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&lt; 15 min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D666-803C-C248-BF01-7348CD555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CA7AA9-5913-5047-A82E-467D5B0B32F6}"/>
              </a:ext>
            </a:extLst>
          </p:cNvPr>
          <p:cNvGraphicFramePr>
            <a:graphicFrameLocks noGrp="1"/>
          </p:cNvGraphicFramePr>
          <p:nvPr/>
        </p:nvGraphicFramePr>
        <p:xfrm>
          <a:off x="1519566" y="2103136"/>
          <a:ext cx="6384914" cy="1889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49065">
                  <a:extLst>
                    <a:ext uri="{9D8B030D-6E8A-4147-A177-3AD203B41FA5}">
                      <a16:colId xmlns:a16="http://schemas.microsoft.com/office/drawing/2014/main" val="2888206186"/>
                    </a:ext>
                  </a:extLst>
                </a:gridCol>
                <a:gridCol w="1721420">
                  <a:extLst>
                    <a:ext uri="{9D8B030D-6E8A-4147-A177-3AD203B41FA5}">
                      <a16:colId xmlns:a16="http://schemas.microsoft.com/office/drawing/2014/main" val="3336219003"/>
                    </a:ext>
                  </a:extLst>
                </a:gridCol>
                <a:gridCol w="2914429">
                  <a:extLst>
                    <a:ext uri="{9D8B030D-6E8A-4147-A177-3AD203B41FA5}">
                      <a16:colId xmlns:a16="http://schemas.microsoft.com/office/drawing/2014/main" val="3613425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#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Sequential (3, 4)-nucleus decomp</a:t>
                      </a:r>
                      <a:r>
                        <a:rPr lang="en-US" sz="2000" baseline="30000" dirty="0"/>
                        <a:t> [1]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23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as-skitter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8.5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8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livejournal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34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3.3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0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orkut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117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&gt; 6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795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B7AF5B-E472-5648-B61C-75681F1B73B9}"/>
              </a:ext>
            </a:extLst>
          </p:cNvPr>
          <p:cNvSpPr txBox="1"/>
          <p:nvPr/>
        </p:nvSpPr>
        <p:spPr>
          <a:xfrm>
            <a:off x="0" y="4558433"/>
            <a:ext cx="543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Sariyuce</a:t>
            </a:r>
            <a:r>
              <a:rPr lang="en-US" sz="1200" dirty="0"/>
              <a:t> et al. (TWEB ‘17)</a:t>
            </a:r>
          </a:p>
        </p:txBody>
      </p:sp>
    </p:spTree>
    <p:extLst>
      <p:ext uri="{BB962C8B-B14F-4D97-AF65-F5344CB8AC3E}">
        <p14:creationId xmlns:p14="http://schemas.microsoft.com/office/powerpoint/2010/main" val="12343051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4C9A-702A-FE4A-9F2D-054B5B5F4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4892F-5EE6-D141-8C03-7E985FCB0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38E5D-3F2E-3842-A47B-848EE9B7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158488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96003</TotalTime>
  <Words>4991</Words>
  <Application>Microsoft Macintosh PowerPoint</Application>
  <PresentationFormat>On-screen Show (16:9)</PresentationFormat>
  <Paragraphs>904</Paragraphs>
  <Slides>90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Calibri Light</vt:lpstr>
      <vt:lpstr>Lato</vt:lpstr>
      <vt:lpstr>Arial</vt:lpstr>
      <vt:lpstr>Raleway</vt:lpstr>
      <vt:lpstr>Cambria Math</vt:lpstr>
      <vt:lpstr>Antonio template</vt:lpstr>
      <vt:lpstr>Bridging Theory and Practice in Parallel Clustering</vt:lpstr>
      <vt:lpstr>Large-scale graph processing</vt:lpstr>
      <vt:lpstr>Large-scale graph processing</vt:lpstr>
      <vt:lpstr>My research</vt:lpstr>
      <vt:lpstr>My research</vt:lpstr>
      <vt:lpstr>Computational barriers: Increasing graph sizes</vt:lpstr>
      <vt:lpstr>Parallelism</vt:lpstr>
      <vt:lpstr>Nucleus decomposition</vt:lpstr>
      <vt:lpstr>Computational barriers: Sequential subgraph decomposition can be slow</vt:lpstr>
      <vt:lpstr>Theoretically efficient algorithms can be fast</vt:lpstr>
      <vt:lpstr>Theoretically efficient algorithms can be fast</vt:lpstr>
      <vt:lpstr>Theoretically efficient algorithms can be fast</vt:lpstr>
      <vt:lpstr>Practical optimizations</vt:lpstr>
      <vt:lpstr>My research</vt:lpstr>
      <vt:lpstr>Outline</vt:lpstr>
      <vt:lpstr>Parallel nucleus decomposition</vt:lpstr>
      <vt:lpstr>How do we cluster a graph?</vt:lpstr>
      <vt:lpstr>“Well-connected” nodes</vt:lpstr>
      <vt:lpstr>A problem with k-core</vt:lpstr>
      <vt:lpstr>s-clique peeling</vt:lpstr>
      <vt:lpstr>(r, s)-nucleus decomposition</vt:lpstr>
      <vt:lpstr>Outline</vt:lpstr>
      <vt:lpstr>Parallel model</vt:lpstr>
      <vt:lpstr>Graph orientation</vt:lpstr>
      <vt:lpstr>Graph orientation</vt:lpstr>
      <vt:lpstr>Parallel s-clique counting</vt:lpstr>
      <vt:lpstr>Results: Parallel s-clique counting</vt:lpstr>
      <vt:lpstr>Results: Parallel s-clique counting</vt:lpstr>
      <vt:lpstr>Outline</vt:lpstr>
      <vt:lpstr>(r, s)-nucleus decomposition (r=2, s=3)</vt:lpstr>
      <vt:lpstr>(r, s)-nucleus decomposition (r=2, s=3)</vt:lpstr>
      <vt:lpstr>(r, s)-nucleus decomposition (r=2, s=3)</vt:lpstr>
      <vt:lpstr>(r, s)-nucleus decomposition (r=2, s=3)</vt:lpstr>
      <vt:lpstr>(r, s)-nucleus decomposition (r=2, s=3)</vt:lpstr>
      <vt:lpstr>(r, s)-nucleus decomposition (r=2, s=3)</vt:lpstr>
      <vt:lpstr>(r, s)-nucleus decomposition (r=2, s=3)</vt:lpstr>
      <vt:lpstr>(r, s)-nucleus decomposition (r=2, s=3)</vt:lpstr>
      <vt:lpstr>(r, s)-nucleus decomposition</vt:lpstr>
      <vt:lpstr>(r, s)-nucleus decomposition</vt:lpstr>
      <vt:lpstr>Prior parallel nucleus decomposition: PND [1]</vt:lpstr>
      <vt:lpstr>How do we peel r-cliques?</vt:lpstr>
      <vt:lpstr>In practice: Keep track of r-cliques</vt:lpstr>
      <vt:lpstr>In practice: Keep track of r-cliques</vt:lpstr>
      <vt:lpstr>In practice: Map r-cliques to keys</vt:lpstr>
      <vt:lpstr>In practice: Map r-cliques to keys</vt:lpstr>
      <vt:lpstr>In practice: Map keys to r-cliques</vt:lpstr>
      <vt:lpstr>(r, s)-nucleus decomposition</vt:lpstr>
      <vt:lpstr>How do we update s-clique counts?</vt:lpstr>
      <vt:lpstr>How do we update s-clique counts?</vt:lpstr>
      <vt:lpstr>How do we update s-clique counts?</vt:lpstr>
      <vt:lpstr>(r, s)-nucleus decomposition</vt:lpstr>
      <vt:lpstr>(r, s)-nucleus decomposition</vt:lpstr>
      <vt:lpstr>Environment</vt:lpstr>
      <vt:lpstr>Comparison to other implementations</vt:lpstr>
      <vt:lpstr>Other implementations are not theoretically efficient</vt:lpstr>
      <vt:lpstr>Other results</vt:lpstr>
      <vt:lpstr>Outline</vt:lpstr>
      <vt:lpstr>Parallel clustering</vt:lpstr>
      <vt:lpstr>Graph clustering</vt:lpstr>
      <vt:lpstr>My research: Graph clustering</vt:lpstr>
      <vt:lpstr>Correlation clustering [SDEŁM ‘21, VLDB]</vt:lpstr>
      <vt:lpstr>Correlation clustering: Improvements</vt:lpstr>
      <vt:lpstr>Correlation clustering: Improvements</vt:lpstr>
      <vt:lpstr>Correlation clustering: Environment</vt:lpstr>
      <vt:lpstr>Correlation clustering: Comparison to existing baselines</vt:lpstr>
      <vt:lpstr>Correlation clustering: Comparison to existing baselines</vt:lpstr>
      <vt:lpstr>Correlation clustering: Comparison to ground truth</vt:lpstr>
      <vt:lpstr>Hierarchical agglomerative clustering (HAC) [DEŁMS ‘22, NeurIPS], [DEŁMS ‘21, ICML]</vt:lpstr>
      <vt:lpstr>ParHAC: Environment</vt:lpstr>
      <vt:lpstr>ParHAC: Comparison to other baselines</vt:lpstr>
      <vt:lpstr>ParHAC: Comparison to other baselines</vt:lpstr>
      <vt:lpstr>ParHAC: Comparison to other baselines</vt:lpstr>
      <vt:lpstr>ParHAC: Comparison to other baselines</vt:lpstr>
      <vt:lpstr>Conclusion</vt:lpstr>
      <vt:lpstr>My research</vt:lpstr>
      <vt:lpstr>Conclusion</vt:lpstr>
      <vt:lpstr>Conclusion</vt:lpstr>
      <vt:lpstr>Future Work</vt:lpstr>
      <vt:lpstr>Acknowledgments: Thesis Committee</vt:lpstr>
      <vt:lpstr>Acknowledgments: Julian’s Lab</vt:lpstr>
      <vt:lpstr>Acknowledgments: Julian’s Lab</vt:lpstr>
      <vt:lpstr>Acknowledgments: Collaborators</vt:lpstr>
      <vt:lpstr>Acknowledgments</vt:lpstr>
      <vt:lpstr>Acknowledgments</vt:lpstr>
      <vt:lpstr>Acknowledgments</vt:lpstr>
      <vt:lpstr>Acknowledgments</vt:lpstr>
      <vt:lpstr>Acknowledgments: My Parents</vt:lpstr>
      <vt:lpstr>Acknowledgments: Nami</vt:lpstr>
      <vt:lpstr>Acknowledgments: Avery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Theory and Practice in Parallel Subgraph Computations</dc:title>
  <cp:lastModifiedBy>Jessica Shi</cp:lastModifiedBy>
  <cp:revision>439</cp:revision>
  <cp:lastPrinted>2022-04-14T21:30:37Z</cp:lastPrinted>
  <dcterms:modified xsi:type="dcterms:W3CDTF">2024-02-19T19:04:09Z</dcterms:modified>
</cp:coreProperties>
</file>